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732" r:id="rId2"/>
    <p:sldMasterId id="2147483802" r:id="rId3"/>
  </p:sldMasterIdLst>
  <p:notesMasterIdLst>
    <p:notesMasterId r:id="rId36"/>
  </p:notesMasterIdLst>
  <p:handoutMasterIdLst>
    <p:handoutMasterId r:id="rId37"/>
  </p:handoutMasterIdLst>
  <p:sldIdLst>
    <p:sldId id="256" r:id="rId4"/>
    <p:sldId id="257" r:id="rId5"/>
    <p:sldId id="281" r:id="rId6"/>
    <p:sldId id="275" r:id="rId7"/>
    <p:sldId id="282" r:id="rId8"/>
    <p:sldId id="272" r:id="rId9"/>
    <p:sldId id="260" r:id="rId10"/>
    <p:sldId id="261" r:id="rId11"/>
    <p:sldId id="283" r:id="rId12"/>
    <p:sldId id="274" r:id="rId13"/>
    <p:sldId id="262" r:id="rId14"/>
    <p:sldId id="273" r:id="rId15"/>
    <p:sldId id="285" r:id="rId16"/>
    <p:sldId id="263" r:id="rId17"/>
    <p:sldId id="264" r:id="rId18"/>
    <p:sldId id="284" r:id="rId19"/>
    <p:sldId id="270" r:id="rId20"/>
    <p:sldId id="286" r:id="rId21"/>
    <p:sldId id="271" r:id="rId22"/>
    <p:sldId id="265" r:id="rId23"/>
    <p:sldId id="267" r:id="rId24"/>
    <p:sldId id="287" r:id="rId25"/>
    <p:sldId id="288" r:id="rId26"/>
    <p:sldId id="268" r:id="rId27"/>
    <p:sldId id="276" r:id="rId28"/>
    <p:sldId id="277" r:id="rId29"/>
    <p:sldId id="278" r:id="rId30"/>
    <p:sldId id="279" r:id="rId31"/>
    <p:sldId id="289" r:id="rId32"/>
    <p:sldId id="280" r:id="rId33"/>
    <p:sldId id="290" r:id="rId34"/>
    <p:sldId id="269" r:id="rId3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543" autoAdjust="0"/>
    <p:restoredTop sz="93826" autoAdjust="0"/>
  </p:normalViewPr>
  <p:slideViewPr>
    <p:cSldViewPr snapToGrid="0">
      <p:cViewPr>
        <p:scale>
          <a:sx n="66" d="100"/>
          <a:sy n="66" d="100"/>
        </p:scale>
        <p:origin x="880" y="60"/>
      </p:cViewPr>
      <p:guideLst/>
    </p:cSldViewPr>
  </p:slideViewPr>
  <p:notesTextViewPr>
    <p:cViewPr>
      <p:scale>
        <a:sx n="1" d="1"/>
        <a:sy n="1" d="1"/>
      </p:scale>
      <p:origin x="0" y="0"/>
    </p:cViewPr>
  </p:notesTextViewPr>
  <p:notesViewPr>
    <p:cSldViewPr snapToGrid="0">
      <p:cViewPr varScale="1">
        <p:scale>
          <a:sx n="67" d="100"/>
          <a:sy n="67" d="100"/>
        </p:scale>
        <p:origin x="3120"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sz="quarter" idx="1"/>
          </p:nvPr>
        </p:nvSpPr>
        <p:spPr>
          <a:xfrm>
            <a:off x="1588" y="0"/>
            <a:ext cx="2971800" cy="458788"/>
          </a:xfrm>
          <a:prstGeom prst="rect">
            <a:avLst/>
          </a:prstGeom>
        </p:spPr>
        <p:txBody>
          <a:bodyPr vert="horz" lIns="91440" tIns="45720" rIns="91440" bIns="45720" rtlCol="1"/>
          <a:lstStyle>
            <a:lvl1pPr algn="l">
              <a:defRPr sz="1200"/>
            </a:lvl1pPr>
          </a:lstStyle>
          <a:p>
            <a:fld id="{2EA2A851-66AB-4800-AD62-CB43E9892A7B}" type="datetimeFigureOut">
              <a:rPr lang="he-IL" smtClean="0"/>
              <a:t>כ"ד/תמוז/תש"פ</a:t>
            </a:fld>
            <a:endParaRPr lang="he-IL"/>
          </a:p>
        </p:txBody>
      </p:sp>
      <p:sp>
        <p:nvSpPr>
          <p:cNvPr id="4" name="מציין מיקום של כותרת תחתונה 3"/>
          <p:cNvSpPr>
            <a:spLocks noGrp="1"/>
          </p:cNvSpPr>
          <p:nvPr>
            <p:ph type="ftr" sz="quarter" idx="2"/>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dirty="0"/>
          </a:p>
        </p:txBody>
      </p:sp>
      <p:sp>
        <p:nvSpPr>
          <p:cNvPr id="6" name="מציין מיקום של מספר שקופית 5"/>
          <p:cNvSpPr>
            <a:spLocks noGrp="1"/>
          </p:cNvSpPr>
          <p:nvPr>
            <p:ph type="sldNum" sz="quarter" idx="3"/>
          </p:nvPr>
        </p:nvSpPr>
        <p:spPr>
          <a:xfrm>
            <a:off x="1588" y="8685213"/>
            <a:ext cx="2971800" cy="458787"/>
          </a:xfrm>
          <a:prstGeom prst="rect">
            <a:avLst/>
          </a:prstGeom>
        </p:spPr>
        <p:txBody>
          <a:bodyPr vert="horz" lIns="91440" tIns="45720" rIns="91440" bIns="45720" rtlCol="1" anchor="b"/>
          <a:lstStyle>
            <a:lvl1pPr algn="l">
              <a:defRPr sz="1200"/>
            </a:lvl1pPr>
          </a:lstStyle>
          <a:p>
            <a:fld id="{1F782B6D-5A82-4ECE-B214-3C8138621ED3}" type="slidenum">
              <a:rPr lang="he-IL" smtClean="0"/>
              <a:t>‹#›</a:t>
            </a:fld>
            <a:endParaRPr lang="he-IL"/>
          </a:p>
        </p:txBody>
      </p:sp>
    </p:spTree>
    <p:extLst>
      <p:ext uri="{BB962C8B-B14F-4D97-AF65-F5344CB8AC3E}">
        <p14:creationId xmlns:p14="http://schemas.microsoft.com/office/powerpoint/2010/main" val="36973986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7362108-39F2-42FC-AC1C-856B005E42D1}" type="datetimeFigureOut">
              <a:rPr lang="he-IL" smtClean="0"/>
              <a:t>כ"ד/תמוז/תש"פ</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1F11CAC9-4485-444A-8C72-789B10CD2BCD}" type="slidenum">
              <a:rPr lang="he-IL" smtClean="0"/>
              <a:t>‹#›</a:t>
            </a:fld>
            <a:endParaRPr lang="he-IL"/>
          </a:p>
        </p:txBody>
      </p:sp>
    </p:spTree>
    <p:extLst>
      <p:ext uri="{BB962C8B-B14F-4D97-AF65-F5344CB8AC3E}">
        <p14:creationId xmlns:p14="http://schemas.microsoft.com/office/powerpoint/2010/main" val="2778314537"/>
      </p:ext>
    </p:extLst>
  </p:cSld>
  <p:clrMap bg1="lt1" tx1="dk1" bg2="lt2" tx2="dk2" accent1="accent1" accent2="accent2" accent3="accent3" accent4="accent4" accent5="accent5" accent6="accent6" hlink="hlink" folHlink="folHlink"/>
  <p:hf hdr="0" ftr="0" dt="0"/>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5"/>
          </p:nvPr>
        </p:nvSpPr>
        <p:spPr/>
        <p:txBody>
          <a:bodyPr/>
          <a:lstStyle/>
          <a:p>
            <a:fld id="{1F11CAC9-4485-444A-8C72-789B10CD2BCD}" type="slidenum">
              <a:rPr lang="he-IL" smtClean="0"/>
              <a:t>3</a:t>
            </a:fld>
            <a:endParaRPr lang="he-IL"/>
          </a:p>
        </p:txBody>
      </p:sp>
    </p:spTree>
    <p:extLst>
      <p:ext uri="{BB962C8B-B14F-4D97-AF65-F5344CB8AC3E}">
        <p14:creationId xmlns:p14="http://schemas.microsoft.com/office/powerpoint/2010/main" val="1053339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3637992-CE5E-43FB-8EBB-4B72E175F07A}"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810628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168348D-54EC-4AA8-8C6C-54CE84825C9C}"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38926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CA535A88-F972-45E5-AAEE-84245C0A9B4A}"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604247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2861544-380F-47AE-AB19-79C8EF5BE2F5}"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428135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A1ABB4EF-CAD9-4B55-8CCE-CC08FC1252EF}"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988018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757ED03F-C82B-41C2-8F8A-EF7944A72D19}"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657200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DEDDF03-ED5A-42DE-9444-F60F5DC1F5D0}"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362681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D0C6D4C8-339F-476A-80F7-DF749D45B8E7}" type="datetime8">
              <a:rPr lang="he-IL" smtClean="0"/>
              <a:t>16 יולי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470D5C6-ECF9-4E88-B26F-9687F468E69B}"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853173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2833E0F-9F3F-418E-82DA-4B4CA48770EE}" type="datetime8">
              <a:rPr lang="he-IL" smtClean="0"/>
              <a:t>16 יולי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470D5C6-ECF9-4E88-B26F-9687F468E69B}"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9327221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D0872-BDCE-49C5-A809-F0B4FBCB6FF6}" type="datetime8">
              <a:rPr lang="he-IL" smtClean="0"/>
              <a:t>16 יולי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704545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C494B80C-CA93-420E-A5C2-C3452E4EF816}"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20613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40EDE3BD-8AAD-497C-8F94-4E9896B53E1F}"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8681085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45A770ED-BA83-444A-BAA8-7CBF33F8CB99}"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013825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213F48ED-7332-4487-8D45-E27392F541FE}"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991500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329113DD-0588-4B24-9A37-CB43BD595813}"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159308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99F909F-1841-4A2F-A146-D432F332BF1D}"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900806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219E493-1FD7-41A9-BAC3-404BAEBF8593}"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8691267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03F38758-2D38-4D26-894F-43B9BE7525CF}"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76986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40BB1574-BEA6-4BBB-8A01-F94AB1ECEC70}"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554691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59E5C6F2-FD7B-4DAB-A642-E7795CF68ABA}" type="datetime8">
              <a:rPr lang="he-IL" smtClean="0"/>
              <a:t>16 יולי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470D5C6-ECF9-4E88-B26F-9687F468E69B}"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23683927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0AE3FA-B660-41E7-B3F5-88358EB1C2C0}" type="datetime8">
              <a:rPr lang="he-IL" smtClean="0"/>
              <a:t>16 יולי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470D5C6-ECF9-4E88-B26F-9687F468E69B}"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1307129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C09FC2-9EF3-424C-BF0D-A74890832728}" type="datetime8">
              <a:rPr lang="he-IL" smtClean="0"/>
              <a:t>16 יולי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567960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C997C97B-0922-42B4-AEB6-42121586E852}"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05184071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2CE2939A-67F8-4306-92FC-DBF78C24896A}"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1000168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D7C2F590-25C6-478B-AC0C-421E2622D66B}"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9570804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55E529B6-842E-47E7-8909-FD18ECC182DE}"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876731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he-IL"/>
              <a:t>לחץ כדי לערוך סגנון כותרת של תבנית בסיס</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4" name="Date Placeholder 3"/>
          <p:cNvSpPr>
            <a:spLocks noGrp="1"/>
          </p:cNvSpPr>
          <p:nvPr>
            <p:ph type="dt" sz="half" idx="10"/>
          </p:nvPr>
        </p:nvSpPr>
        <p:spPr/>
        <p:txBody>
          <a:bodyPr/>
          <a:lstStyle/>
          <a:p>
            <a:fld id="{B960D00A-DEB4-424C-871B-1207264288C9}" type="datetime8">
              <a:rPr lang="he-IL" smtClean="0"/>
              <a:t>16 יולי 20</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3975628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AD768A0D-6D87-4208-AE71-A4CD9113E2E7}"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53359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השוואה">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845127" y="2507550"/>
            <a:ext cx="5156200"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172200" y="2507550"/>
            <a:ext cx="5181601" cy="3680525"/>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7" name="Date Placeholder 6"/>
          <p:cNvSpPr>
            <a:spLocks noGrp="1"/>
          </p:cNvSpPr>
          <p:nvPr>
            <p:ph type="dt" sz="half" idx="10"/>
          </p:nvPr>
        </p:nvSpPr>
        <p:spPr/>
        <p:txBody>
          <a:bodyPr/>
          <a:lstStyle/>
          <a:p>
            <a:fld id="{2A871B8F-47C8-45FE-981F-BB4E97DFBCD0}" type="datetime8">
              <a:rPr lang="he-IL" smtClean="0"/>
              <a:t>16 יולי 20</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9470D5C6-ECF9-4E88-B26F-9687F468E69B}" type="slidenum">
              <a:rPr lang="he-IL" smtClean="0"/>
              <a:t>‹#›</a:t>
            </a:fld>
            <a:endParaRPr lang="he-IL"/>
          </a:p>
        </p:txBody>
      </p:sp>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Tree>
    <p:extLst>
      <p:ext uri="{BB962C8B-B14F-4D97-AF65-F5344CB8AC3E}">
        <p14:creationId xmlns:p14="http://schemas.microsoft.com/office/powerpoint/2010/main" val="351053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כותרת בלבד">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74AD326-7191-4AE1-B7FF-EAECF4AEE53B}" type="datetime8">
              <a:rPr lang="he-IL" smtClean="0"/>
              <a:t>16 יולי 20</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9470D5C6-ECF9-4E88-B26F-9687F468E69B}" type="slidenum">
              <a:rPr lang="he-IL" smtClean="0"/>
              <a:t>‹#›</a:t>
            </a:fld>
            <a:endParaRPr lang="he-IL"/>
          </a:p>
        </p:txBody>
      </p:sp>
      <p:sp>
        <p:nvSpPr>
          <p:cNvPr id="6" name="Title 5"/>
          <p:cNvSpPr>
            <a:spLocks noGrp="1"/>
          </p:cNvSpPr>
          <p:nvPr>
            <p:ph type="title"/>
          </p:nvPr>
        </p:nvSpPr>
        <p:spPr/>
        <p:txBody>
          <a:bodyPr/>
          <a:lstStyle/>
          <a:p>
            <a:r>
              <a:rPr lang="he-IL"/>
              <a:t>לחץ כדי לערוך סגנון כותרת של תבנית בסיס</a:t>
            </a:r>
            <a:endParaRPr lang="en-US"/>
          </a:p>
        </p:txBody>
      </p:sp>
    </p:spTree>
    <p:extLst>
      <p:ext uri="{BB962C8B-B14F-4D97-AF65-F5344CB8AC3E}">
        <p14:creationId xmlns:p14="http://schemas.microsoft.com/office/powerpoint/2010/main" val="278447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D2420-E6AA-43F1-BEB1-37FAD44E4918}" type="datetime8">
              <a:rPr lang="he-IL" smtClean="0"/>
              <a:t>16 יולי 20</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839130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D7CD7D9E-D7D7-46BA-A087-1EDA1A4FCA9E}"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196545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he-IL"/>
              <a:t>לחץ כדי לערוך סגנון כותרת של תבנית בסיס</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D171A888-3628-4308-A861-E3EF47E704F8}" type="datetime8">
              <a:rPr lang="he-IL" smtClean="0"/>
              <a:t>16 יולי 20</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9470D5C6-ECF9-4E88-B26F-9687F468E69B}" type="slidenum">
              <a:rPr lang="he-IL" smtClean="0"/>
              <a:t>‹#›</a:t>
            </a:fld>
            <a:endParaRPr lang="he-IL"/>
          </a:p>
        </p:txBody>
      </p:sp>
    </p:spTree>
    <p:extLst>
      <p:ext uri="{BB962C8B-B14F-4D97-AF65-F5344CB8AC3E}">
        <p14:creationId xmlns:p14="http://schemas.microsoft.com/office/powerpoint/2010/main" val="2049941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C4B17D5E-584C-4064-9A43-6FB85557D378}" type="datetime8">
              <a:rPr lang="he-IL" smtClean="0"/>
              <a:t>16 יולי 20</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470D5C6-ECF9-4E88-B26F-9687F468E69B}" type="slidenum">
              <a:rPr lang="he-IL" smtClean="0"/>
              <a:t>‹#›</a:t>
            </a:fld>
            <a:endParaRPr lang="he-IL"/>
          </a:p>
        </p:txBody>
      </p:sp>
    </p:spTree>
    <p:extLst>
      <p:ext uri="{BB962C8B-B14F-4D97-AF65-F5344CB8AC3E}">
        <p14:creationId xmlns:p14="http://schemas.microsoft.com/office/powerpoint/2010/main" val="22535777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4A716859-063C-4977-BCFF-E578C2C5641C}" type="datetime8">
              <a:rPr lang="he-IL" smtClean="0"/>
              <a:t>16 יולי 20</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470D5C6-ECF9-4E88-B26F-9687F468E69B}" type="slidenum">
              <a:rPr lang="he-IL" smtClean="0"/>
              <a:t>‹#›</a:t>
            </a:fld>
            <a:endParaRPr lang="he-IL"/>
          </a:p>
        </p:txBody>
      </p:sp>
    </p:spTree>
    <p:extLst>
      <p:ext uri="{BB962C8B-B14F-4D97-AF65-F5344CB8AC3E}">
        <p14:creationId xmlns:p14="http://schemas.microsoft.com/office/powerpoint/2010/main" val="19132215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3334B154-1342-42EF-B8FE-04ABF8E4FDD8}" type="datetime8">
              <a:rPr lang="he-IL" smtClean="0"/>
              <a:t>16 יולי 20</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he-IL"/>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470D5C6-ECF9-4E88-B26F-9687F468E69B}" type="slidenum">
              <a:rPr lang="he-IL" smtClean="0"/>
              <a:t>‹#›</a:t>
            </a:fld>
            <a:endParaRPr lang="he-IL"/>
          </a:p>
        </p:txBody>
      </p:sp>
    </p:spTree>
    <p:extLst>
      <p:ext uri="{BB962C8B-B14F-4D97-AF65-F5344CB8AC3E}">
        <p14:creationId xmlns:p14="http://schemas.microsoft.com/office/powerpoint/2010/main" val="2353188231"/>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l"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r" defTabSz="914400" rtl="1"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3" Type="http://schemas.openxmlformats.org/officeDocument/2006/relationships/hyperlink" Target="https://mosegorge.github.io/Real-state-ml/Cities%20with%20the%20most%20apartments%20for%20rent.html" TargetMode="External"/><Relationship Id="rId7" Type="http://schemas.openxmlformats.org/officeDocument/2006/relationships/hyperlink" Target="https://mosegorge.github.io/Real-state-ml/Cities%20with%20the%20most%20apartments%20for%20sale.html" TargetMode="External"/><Relationship Id="rId12"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hyperlink" Target="https://mosegorge.github.io/Real-state-ml/Cities%20with%20the%20most%20apartments%20that%20sold.html" TargetMode="External"/><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mosegorge.github.io/Real-state-ml/Avarege%20rent%20prices%20by%20cities.html"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mosegorge.github.io/Real-state-ml/Asking%20prices%20VS%20Sold%20price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osegorge.github.io/Real-state-ml/Apartments%20for%20sale%20prices%20vs%20avarege%20apartments%20grade%20by%20cities.html"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s://mosegorge.github.io/Real-state-ml/Rent%20prices%20vs%20avarege%20apartments%20grade%20by%20cities.html"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osegorge.github.io/Real-state-ml/Rent%20prices%20before%20and%20during%20Covid-19.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osegorge.github.io/Real-state-ml/Trend%20lines%20of%20apartments%20for%20Rent%20VS%20For%20sale.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osegorge.github.io/Real-state-ml/Average%20prices%20of%20apartments%20for%20rent%20by%20months.html" TargetMode="Externa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mosegorge.github.io/Real-state-ml/Cities%20with%20the%20most%20apartments%20for%20sale.htm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sset-value-calculator.anvil.app/" TargetMode="External"/><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hyperlink" Target="https://rent-value-calculator.anvil.app/"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descr="תמונה שמכילה ציור&#10;&#10;התיאור נוצר באופן אוטומטי">
            <a:extLst>
              <a:ext uri="{FF2B5EF4-FFF2-40B4-BE49-F238E27FC236}">
                <a16:creationId xmlns:a16="http://schemas.microsoft.com/office/drawing/2014/main" id="{71E74992-F9A1-41B4-8460-61B9468A924B}"/>
              </a:ext>
            </a:extLst>
          </p:cNvPr>
          <p:cNvPicPr>
            <a:picLocks noChangeAspect="1"/>
          </p:cNvPicPr>
          <p:nvPr/>
        </p:nvPicPr>
        <p:blipFill rotWithShape="1">
          <a:blip r:embed="rId2">
            <a:extLst>
              <a:ext uri="{28A0092B-C50C-407E-A947-70E740481C1C}">
                <a14:useLocalDpi xmlns:a14="http://schemas.microsoft.com/office/drawing/2010/main" val="0"/>
              </a:ext>
            </a:extLst>
          </a:blip>
          <a:srcRect t="-3515"/>
          <a:stretch/>
        </p:blipFill>
        <p:spPr>
          <a:xfrm>
            <a:off x="1891759" y="-1091311"/>
            <a:ext cx="8408480" cy="4692396"/>
          </a:xfrm>
          <a:prstGeom prst="rect">
            <a:avLst/>
          </a:prstGeom>
        </p:spPr>
      </p:pic>
      <p:sp>
        <p:nvSpPr>
          <p:cNvPr id="2" name="כותרת 1"/>
          <p:cNvSpPr>
            <a:spLocks noGrp="1"/>
          </p:cNvSpPr>
          <p:nvPr>
            <p:ph type="ctrTitle"/>
          </p:nvPr>
        </p:nvSpPr>
        <p:spPr>
          <a:xfrm>
            <a:off x="1177636" y="3469640"/>
            <a:ext cx="9836727" cy="3205480"/>
          </a:xfrm>
        </p:spPr>
        <p:txBody>
          <a:bodyPr>
            <a:noAutofit/>
          </a:bodyPr>
          <a:lstStyle/>
          <a:p>
            <a:pPr rtl="0"/>
            <a:r>
              <a:rPr lang="en-US" sz="8800" b="1" i="1" dirty="0">
                <a:solidFill>
                  <a:schemeClr val="accent1">
                    <a:lumMod val="50000"/>
                  </a:schemeClr>
                </a:solidFill>
                <a:effectLst>
                  <a:outerShdw blurRad="38100" dist="38100" dir="2700000" algn="tl">
                    <a:srgbClr val="000000">
                      <a:alpha val="43137"/>
                    </a:srgbClr>
                  </a:outerShdw>
                </a:effectLst>
                <a:latin typeface="Josefin Sans Medium" pitchFamily="2" charset="0"/>
                <a:cs typeface="Sanskrit Text" panose="02020503050405020304" pitchFamily="18" charset="0"/>
              </a:rPr>
              <a:t>Real-Estate</a:t>
            </a:r>
            <a:r>
              <a:rPr lang="en-US" sz="88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t> </a:t>
            </a:r>
            <a:br>
              <a:rPr lang="en-US" sz="88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br>
            <a:r>
              <a:rPr lang="en-US" sz="7200" b="1" i="1" dirty="0">
                <a:solidFill>
                  <a:schemeClr val="tx1">
                    <a:lumMod val="65000"/>
                    <a:lumOff val="35000"/>
                  </a:schemeClr>
                </a:solidFill>
                <a:effectLst>
                  <a:outerShdw blurRad="38100" dist="38100" dir="2700000" algn="tl">
                    <a:srgbClr val="000000">
                      <a:alpha val="43137"/>
                    </a:srgbClr>
                  </a:outerShdw>
                </a:effectLst>
                <a:latin typeface="Josefin Sans Medium" pitchFamily="2" charset="0"/>
                <a:cs typeface="Sanskrit Text" panose="02020503050405020304" pitchFamily="18" charset="0"/>
              </a:rPr>
              <a:t>Israel 2020  </a:t>
            </a:r>
            <a:br>
              <a:rPr lang="en-US" sz="72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br>
            <a:r>
              <a:rPr lang="en-US" sz="2400" b="1" i="1" dirty="0">
                <a:effectLst>
                  <a:outerShdw blurRad="38100" dist="38100" dir="2700000" algn="tl">
                    <a:srgbClr val="000000">
                      <a:alpha val="43137"/>
                    </a:srgbClr>
                  </a:outerShdw>
                </a:effectLst>
                <a:cs typeface="Sanskrit Text" panose="02020503050405020304" pitchFamily="18" charset="0"/>
              </a:rPr>
              <a:t>___________________________________________</a:t>
            </a:r>
            <a:br>
              <a:rPr lang="en-US" sz="24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br>
            <a:r>
              <a:rPr lang="en-US" sz="4400" b="1" i="1" dirty="0">
                <a:effectLst>
                  <a:outerShdw blurRad="38100" dist="38100" dir="2700000" algn="tl">
                    <a:srgbClr val="000000">
                      <a:alpha val="43137"/>
                    </a:srgbClr>
                  </a:outerShdw>
                </a:effectLst>
                <a:latin typeface="Josefin Sans Medium" pitchFamily="2" charset="0"/>
                <a:cs typeface="Sanskrit Text" panose="02020503050405020304" pitchFamily="18" charset="0"/>
              </a:rPr>
              <a:t>The pursuit for an asset</a:t>
            </a:r>
            <a:endParaRPr lang="he-IL" sz="8000" b="1" i="1" dirty="0">
              <a:effectLst>
                <a:outerShdw blurRad="38100" dist="38100" dir="2700000" algn="tl">
                  <a:srgbClr val="000000">
                    <a:alpha val="43137"/>
                  </a:srgbClr>
                </a:outerShdw>
              </a:effectLst>
              <a:latin typeface="Josefin Sans Medium" pitchFamily="2" charset="0"/>
              <a:cs typeface="Calibri" panose="020F0502020204030204" pitchFamily="34" charset="0"/>
            </a:endParaRPr>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1</a:t>
            </a:fld>
            <a:endParaRPr lang="he-IL" dirty="0"/>
          </a:p>
        </p:txBody>
      </p:sp>
    </p:spTree>
    <p:extLst>
      <p:ext uri="{BB962C8B-B14F-4D97-AF65-F5344CB8AC3E}">
        <p14:creationId xmlns:p14="http://schemas.microsoft.com/office/powerpoint/2010/main" val="29494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57446" y="131504"/>
            <a:ext cx="10515600" cy="1325562"/>
          </a:xfrm>
        </p:spPr>
        <p:txBody>
          <a:bodyPr>
            <a:normAutofit/>
          </a:bodyPr>
          <a:lstStyle/>
          <a:p>
            <a:r>
              <a:rPr lang="en-US" b="1" i="1" dirty="0">
                <a:solidFill>
                  <a:schemeClr val="accent1">
                    <a:lumMod val="50000"/>
                  </a:schemeClr>
                </a:solidFill>
                <a:latin typeface="Josefin Sans Medium" pitchFamily="2" charset="0"/>
                <a:cs typeface="Aharoni" panose="02010803020104030203" pitchFamily="2" charset="-79"/>
              </a:rPr>
              <a:t>How did we cleaned our data?</a:t>
            </a:r>
            <a:endParaRPr lang="he-IL" b="1" i="1"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357445" y="1197861"/>
            <a:ext cx="10788609" cy="6030712"/>
          </a:xfrm>
        </p:spPr>
        <p:txBody>
          <a:bodyPr>
            <a:normAutofit fontScale="85000" lnSpcReduction="10000"/>
          </a:bodyPr>
          <a:lstStyle/>
          <a:p>
            <a:pPr algn="l" rtl="0">
              <a:lnSpc>
                <a:spcPct val="150000"/>
              </a:lnSpc>
              <a:buFont typeface="Wingdings" panose="05000000000000000000" pitchFamily="2" charset="2"/>
              <a:buChar char="v"/>
            </a:pPr>
            <a:r>
              <a:rPr lang="en-US" sz="3200" dirty="0"/>
              <a:t>After we created the data frames, we started cleaning up each table according to:</a:t>
            </a:r>
          </a:p>
          <a:p>
            <a:pPr lvl="1" algn="l" rtl="0">
              <a:lnSpc>
                <a:spcPct val="150000"/>
              </a:lnSpc>
              <a:buFont typeface="Courier New" panose="02070309020205020404" pitchFamily="49" charset="0"/>
              <a:buChar char="o"/>
            </a:pPr>
            <a:r>
              <a:rPr lang="en-US" sz="2800" dirty="0"/>
              <a:t>Unnecessary features </a:t>
            </a:r>
            <a:r>
              <a:rPr lang="en-US" altLang="he-IL" sz="2800" dirty="0"/>
              <a:t>-</a:t>
            </a:r>
            <a:r>
              <a:rPr lang="en-US" sz="2800" dirty="0"/>
              <a:t> checking which features are important for the research</a:t>
            </a:r>
          </a:p>
          <a:p>
            <a:pPr lvl="1" algn="l" rtl="0">
              <a:lnSpc>
                <a:spcPct val="150000"/>
              </a:lnSpc>
              <a:buFont typeface="Courier New" panose="02070309020205020404" pitchFamily="49" charset="0"/>
              <a:buChar char="o"/>
            </a:pPr>
            <a:r>
              <a:rPr lang="en-US" sz="2800" dirty="0"/>
              <a:t>Missing data (NANs) </a:t>
            </a:r>
            <a:r>
              <a:rPr lang="en-US" altLang="he-IL" sz="2800" dirty="0"/>
              <a:t>-</a:t>
            </a:r>
            <a:r>
              <a:rPr lang="en-US" sz="2800" dirty="0"/>
              <a:t> cleaning nans and fill part of them with median/mean</a:t>
            </a:r>
          </a:p>
          <a:p>
            <a:pPr lvl="1" algn="l" rtl="0">
              <a:lnSpc>
                <a:spcPct val="150000"/>
              </a:lnSpc>
              <a:buFont typeface="Courier New" panose="02070309020205020404" pitchFamily="49" charset="0"/>
              <a:buChar char="o"/>
            </a:pPr>
            <a:r>
              <a:rPr lang="en-US" sz="2800" dirty="0"/>
              <a:t>Incorrect data (u</a:t>
            </a:r>
            <a:r>
              <a:rPr lang="en-US" altLang="he-IL" sz="2800" dirty="0"/>
              <a:t>ser input errors) -  checking with value counts the categorial values and combine them</a:t>
            </a:r>
          </a:p>
          <a:p>
            <a:pPr lvl="1" algn="l" rtl="0">
              <a:lnSpc>
                <a:spcPct val="150000"/>
              </a:lnSpc>
              <a:buFont typeface="Courier New" panose="02070309020205020404" pitchFamily="49" charset="0"/>
              <a:buChar char="o"/>
            </a:pPr>
            <a:r>
              <a:rPr lang="en-US" altLang="he-IL" sz="2800" dirty="0"/>
              <a:t>Fixing data types - converting the Types to numeric and datetime</a:t>
            </a:r>
          </a:p>
          <a:p>
            <a:pPr lvl="1" algn="l" rtl="0">
              <a:lnSpc>
                <a:spcPct val="150000"/>
              </a:lnSpc>
              <a:buFont typeface="Courier New" panose="02070309020205020404" pitchFamily="49" charset="0"/>
              <a:buChar char="o"/>
            </a:pPr>
            <a:r>
              <a:rPr lang="en-US" altLang="he-IL" sz="2800" dirty="0"/>
              <a:t>Outliners - cleaning outliers with median and IQR methods </a:t>
            </a:r>
            <a:endParaRPr lang="he-IL" altLang="he-IL" sz="2800" dirty="0"/>
          </a:p>
          <a:p>
            <a:pPr lvl="1" algn="l" rtl="0">
              <a:lnSpc>
                <a:spcPct val="150000"/>
              </a:lnSpc>
              <a:buFont typeface="Courier New" panose="02070309020205020404" pitchFamily="49" charset="0"/>
              <a:buChar char="o"/>
            </a:pPr>
            <a:r>
              <a:rPr lang="he-IL" altLang="he-IL" sz="2800" dirty="0" err="1"/>
              <a:t>Duplicates</a:t>
            </a:r>
            <a:r>
              <a:rPr lang="he-IL" altLang="he-IL" sz="2800" dirty="0"/>
              <a:t> </a:t>
            </a:r>
            <a:r>
              <a:rPr lang="en-US" altLang="he-IL" sz="2800" dirty="0"/>
              <a:t>– checking and cleaning duplicates rows </a:t>
            </a:r>
            <a:endParaRPr lang="he-IL" altLang="he-IL" sz="2800" dirty="0"/>
          </a:p>
          <a:p>
            <a:pPr marL="457200" lvl="1" indent="0" algn="l" rtl="0">
              <a:lnSpc>
                <a:spcPct val="150000"/>
              </a:lnSpc>
              <a:buNone/>
            </a:pPr>
            <a:endParaRPr lang="he-IL"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10</a:t>
            </a:fld>
            <a:endParaRPr lang="he-IL"/>
          </a:p>
        </p:txBody>
      </p:sp>
    </p:spTree>
    <p:extLst>
      <p:ext uri="{BB962C8B-B14F-4D97-AF65-F5344CB8AC3E}">
        <p14:creationId xmlns:p14="http://schemas.microsoft.com/office/powerpoint/2010/main" val="364393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descr="Icon (computing) - Wikipedia"/>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colorTemperature colorTemp="7575"/>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975166" y="4398265"/>
            <a:ext cx="2112009" cy="2323210"/>
          </a:xfrm>
          <a:prstGeom prst="rect">
            <a:avLst/>
          </a:prstGeom>
        </p:spPr>
      </p:pic>
      <p:sp>
        <p:nvSpPr>
          <p:cNvPr id="2" name="כותרת 1"/>
          <p:cNvSpPr>
            <a:spLocks noGrp="1"/>
          </p:cNvSpPr>
          <p:nvPr>
            <p:ph type="title"/>
          </p:nvPr>
        </p:nvSpPr>
        <p:spPr>
          <a:xfrm>
            <a:off x="845127" y="643345"/>
            <a:ext cx="10515600" cy="720000"/>
          </a:xfrm>
        </p:spPr>
        <p:txBody>
          <a:bodyPr>
            <a:normAutofit/>
          </a:bodyPr>
          <a:lstStyle/>
          <a:p>
            <a:pPr algn="ctr"/>
            <a:r>
              <a:rPr lang="en-US" b="1" i="1" dirty="0">
                <a:solidFill>
                  <a:schemeClr val="accent1">
                    <a:lumMod val="50000"/>
                  </a:schemeClr>
                </a:solidFill>
                <a:latin typeface="Josefin Sans Medium" pitchFamily="2" charset="0"/>
                <a:cs typeface="Aharoni" panose="02010803020104030203" pitchFamily="2" charset="-79"/>
              </a:rPr>
              <a:t>OUR DATA- Data Cleaning Changes </a:t>
            </a:r>
            <a:endParaRPr lang="he-IL" b="1" i="1" dirty="0">
              <a:solidFill>
                <a:schemeClr val="accent1">
                  <a:lumMod val="50000"/>
                </a:schemeClr>
              </a:solidFill>
              <a:latin typeface="Josefin Sans Medium" pitchFamily="2" charset="0"/>
              <a:cs typeface="Aharoni" panose="02010803020104030203" pitchFamily="2" charset="-79"/>
            </a:endParaRPr>
          </a:p>
        </p:txBody>
      </p:sp>
      <p:graphicFrame>
        <p:nvGraphicFramePr>
          <p:cNvPr id="5" name="מציין מיקום תוכן 4"/>
          <p:cNvGraphicFramePr>
            <a:graphicFrameLocks noGrp="1"/>
          </p:cNvGraphicFramePr>
          <p:nvPr>
            <p:ph idx="1"/>
            <p:extLst>
              <p:ext uri="{D42A27DB-BD31-4B8C-83A1-F6EECF244321}">
                <p14:modId xmlns:p14="http://schemas.microsoft.com/office/powerpoint/2010/main" val="3762895238"/>
              </p:ext>
            </p:extLst>
          </p:nvPr>
        </p:nvGraphicFramePr>
        <p:xfrm>
          <a:off x="701615" y="1653349"/>
          <a:ext cx="10659112" cy="2454912"/>
        </p:xfrm>
        <a:graphic>
          <a:graphicData uri="http://schemas.openxmlformats.org/drawingml/2006/table">
            <a:tbl>
              <a:tblPr rtl="1" firstRow="1" bandRow="1">
                <a:tableStyleId>{5C22544A-7EE6-4342-B048-85BDC9FD1C3A}</a:tableStyleId>
              </a:tblPr>
              <a:tblGrid>
                <a:gridCol w="1776519">
                  <a:extLst>
                    <a:ext uri="{9D8B030D-6E8A-4147-A177-3AD203B41FA5}">
                      <a16:colId xmlns:a16="http://schemas.microsoft.com/office/drawing/2014/main" val="4148512052"/>
                    </a:ext>
                  </a:extLst>
                </a:gridCol>
                <a:gridCol w="1776519">
                  <a:extLst>
                    <a:ext uri="{9D8B030D-6E8A-4147-A177-3AD203B41FA5}">
                      <a16:colId xmlns:a16="http://schemas.microsoft.com/office/drawing/2014/main" val="3638642154"/>
                    </a:ext>
                  </a:extLst>
                </a:gridCol>
                <a:gridCol w="1776519">
                  <a:extLst>
                    <a:ext uri="{9D8B030D-6E8A-4147-A177-3AD203B41FA5}">
                      <a16:colId xmlns:a16="http://schemas.microsoft.com/office/drawing/2014/main" val="2257134288"/>
                    </a:ext>
                  </a:extLst>
                </a:gridCol>
                <a:gridCol w="1776519">
                  <a:extLst>
                    <a:ext uri="{9D8B030D-6E8A-4147-A177-3AD203B41FA5}">
                      <a16:colId xmlns:a16="http://schemas.microsoft.com/office/drawing/2014/main" val="4281251837"/>
                    </a:ext>
                  </a:extLst>
                </a:gridCol>
                <a:gridCol w="3553036">
                  <a:extLst>
                    <a:ext uri="{9D8B030D-6E8A-4147-A177-3AD203B41FA5}">
                      <a16:colId xmlns:a16="http://schemas.microsoft.com/office/drawing/2014/main" val="3930637381"/>
                    </a:ext>
                  </a:extLst>
                </a:gridCol>
              </a:tblGrid>
              <a:tr h="518588">
                <a:tc gridSpan="2">
                  <a:txBody>
                    <a:bodyPr/>
                    <a:lstStyle/>
                    <a:p>
                      <a:pPr marL="0" marR="0" indent="0" algn="ctr" defTabSz="914400" rtl="1" eaLnBrk="1" fontAlgn="auto" latinLnBrk="0" hangingPunct="1">
                        <a:lnSpc>
                          <a:spcPct val="150000"/>
                        </a:lnSpc>
                        <a:spcBef>
                          <a:spcPts val="0"/>
                        </a:spcBef>
                        <a:spcAft>
                          <a:spcPts val="0"/>
                        </a:spcAft>
                        <a:buClrTx/>
                        <a:buSzTx/>
                        <a:buFontTx/>
                        <a:buNone/>
                        <a:tabLst/>
                        <a:defRPr/>
                      </a:pPr>
                      <a:r>
                        <a:rPr lang="en-US" sz="2000" dirty="0"/>
                        <a:t>NUMBER</a:t>
                      </a:r>
                      <a:r>
                        <a:rPr lang="en-US" sz="2000" baseline="0" dirty="0"/>
                        <a:t> OF FEATHERS</a:t>
                      </a:r>
                    </a:p>
                    <a:p>
                      <a:pPr marL="0" marR="0" indent="0" algn="ctr" defTabSz="914400" rtl="1" eaLnBrk="1" fontAlgn="auto" latinLnBrk="0" hangingPunct="1">
                        <a:lnSpc>
                          <a:spcPct val="150000"/>
                        </a:lnSpc>
                        <a:spcBef>
                          <a:spcPts val="0"/>
                        </a:spcBef>
                        <a:spcAft>
                          <a:spcPts val="0"/>
                        </a:spcAft>
                        <a:buClrTx/>
                        <a:buSzTx/>
                        <a:buFontTx/>
                        <a:buNone/>
                        <a:tabLst/>
                        <a:defRPr/>
                      </a:pPr>
                      <a:r>
                        <a:rPr lang="en-US" sz="2000" baseline="0" dirty="0"/>
                        <a:t>before/after cleaning</a:t>
                      </a:r>
                      <a:endParaRPr lang="he-IL" sz="2000" dirty="0"/>
                    </a:p>
                  </a:txBody>
                  <a:tcPr anchor="ctr"/>
                </a:tc>
                <a:tc hMerge="1">
                  <a:txBody>
                    <a:bodyPr/>
                    <a:lstStyle/>
                    <a:p>
                      <a:pPr rtl="1"/>
                      <a:endParaRPr lang="he-IL"/>
                    </a:p>
                  </a:txBody>
                  <a:tcPr/>
                </a:tc>
                <a:tc gridSpan="2">
                  <a:txBody>
                    <a:bodyPr/>
                    <a:lstStyle/>
                    <a:p>
                      <a:pPr algn="ctr" rtl="1">
                        <a:lnSpc>
                          <a:spcPct val="150000"/>
                        </a:lnSpc>
                      </a:pPr>
                      <a:r>
                        <a:rPr lang="en-US" sz="2000" dirty="0"/>
                        <a:t>NUMBER</a:t>
                      </a:r>
                      <a:r>
                        <a:rPr lang="en-US" sz="2000" baseline="0" dirty="0"/>
                        <a:t> OF POSTS</a:t>
                      </a:r>
                    </a:p>
                    <a:p>
                      <a:pPr algn="ctr" rtl="1">
                        <a:lnSpc>
                          <a:spcPct val="150000"/>
                        </a:lnSpc>
                      </a:pPr>
                      <a:r>
                        <a:rPr lang="en-US" sz="2000" baseline="0" dirty="0"/>
                        <a:t>before/after cleaning</a:t>
                      </a:r>
                      <a:endParaRPr lang="he-IL" sz="2000" dirty="0"/>
                    </a:p>
                  </a:txBody>
                  <a:tcPr anchor="ctr"/>
                </a:tc>
                <a:tc hMerge="1">
                  <a:txBody>
                    <a:bodyPr/>
                    <a:lstStyle/>
                    <a:p>
                      <a:pPr algn="ctr" rtl="1"/>
                      <a:endParaRPr lang="he-IL" dirty="0"/>
                    </a:p>
                  </a:txBody>
                  <a:tcPr/>
                </a:tc>
                <a:tc>
                  <a:txBody>
                    <a:bodyPr/>
                    <a:lstStyle/>
                    <a:p>
                      <a:pPr algn="ctr" rtl="1">
                        <a:lnSpc>
                          <a:spcPct val="150000"/>
                        </a:lnSpc>
                      </a:pPr>
                      <a:r>
                        <a:rPr lang="en-US" sz="2000" dirty="0"/>
                        <a:t>DATA’S NAME</a:t>
                      </a:r>
                      <a:endParaRPr lang="he-IL" sz="2000" dirty="0"/>
                    </a:p>
                  </a:txBody>
                  <a:tcPr anchor="ctr"/>
                </a:tc>
                <a:extLst>
                  <a:ext uri="{0D108BD9-81ED-4DB2-BD59-A6C34878D82A}">
                    <a16:rowId xmlns:a16="http://schemas.microsoft.com/office/drawing/2014/main" val="1578336937"/>
                  </a:ext>
                </a:extLst>
              </a:tr>
              <a:tr h="331069">
                <a:tc>
                  <a:txBody>
                    <a:bodyPr/>
                    <a:lstStyle/>
                    <a:p>
                      <a:pPr algn="ctr" rtl="1">
                        <a:lnSpc>
                          <a:spcPct val="150000"/>
                        </a:lnSpc>
                      </a:pPr>
                      <a:r>
                        <a:rPr lang="he-IL" sz="2000" dirty="0"/>
                        <a:t>16</a:t>
                      </a:r>
                    </a:p>
                  </a:txBody>
                  <a:tcPr anchor="ctr"/>
                </a:tc>
                <a:tc>
                  <a:txBody>
                    <a:bodyPr/>
                    <a:lstStyle/>
                    <a:p>
                      <a:pPr algn="ctr" rtl="1">
                        <a:lnSpc>
                          <a:spcPct val="150000"/>
                        </a:lnSpc>
                      </a:pPr>
                      <a:r>
                        <a:rPr lang="he-IL" sz="2000" dirty="0"/>
                        <a:t>591356</a:t>
                      </a:r>
                    </a:p>
                  </a:txBody>
                  <a:tcPr anchor="ctr"/>
                </a:tc>
                <a:tc>
                  <a:txBody>
                    <a:bodyPr/>
                    <a:lstStyle/>
                    <a:p>
                      <a:pPr algn="ctr" rtl="1">
                        <a:lnSpc>
                          <a:spcPct val="150000"/>
                        </a:lnSpc>
                      </a:pPr>
                      <a:r>
                        <a:rPr lang="he-IL" sz="2000" dirty="0"/>
                        <a:t>48</a:t>
                      </a:r>
                    </a:p>
                  </a:txBody>
                  <a:tcPr anchor="ctr"/>
                </a:tc>
                <a:tc>
                  <a:txBody>
                    <a:bodyPr/>
                    <a:lstStyle/>
                    <a:p>
                      <a:pPr algn="ctr" rtl="1">
                        <a:lnSpc>
                          <a:spcPct val="150000"/>
                        </a:lnSpc>
                      </a:pPr>
                      <a:r>
                        <a:rPr lang="he-IL" sz="2000" dirty="0"/>
                        <a:t>699160</a:t>
                      </a:r>
                    </a:p>
                  </a:txBody>
                  <a:tcPr anchor="ctr"/>
                </a:tc>
                <a:tc>
                  <a:txBody>
                    <a:bodyPr/>
                    <a:lstStyle/>
                    <a:p>
                      <a:pPr algn="ctr" rtl="1">
                        <a:lnSpc>
                          <a:spcPct val="150000"/>
                        </a:lnSpc>
                      </a:pPr>
                      <a:r>
                        <a:rPr lang="en-US" sz="2000" dirty="0"/>
                        <a:t>Apartments</a:t>
                      </a:r>
                      <a:r>
                        <a:rPr lang="en-US" sz="2000" baseline="0" dirty="0"/>
                        <a:t> for rent</a:t>
                      </a:r>
                      <a:endParaRPr lang="he-IL" sz="2000" dirty="0"/>
                    </a:p>
                  </a:txBody>
                  <a:tcPr anchor="ctr"/>
                </a:tc>
                <a:extLst>
                  <a:ext uri="{0D108BD9-81ED-4DB2-BD59-A6C34878D82A}">
                    <a16:rowId xmlns:a16="http://schemas.microsoft.com/office/drawing/2014/main" val="2155816629"/>
                  </a:ext>
                </a:extLst>
              </a:tr>
              <a:tr h="331069">
                <a:tc>
                  <a:txBody>
                    <a:bodyPr/>
                    <a:lstStyle/>
                    <a:p>
                      <a:pPr algn="ctr" rtl="1">
                        <a:lnSpc>
                          <a:spcPct val="150000"/>
                        </a:lnSpc>
                      </a:pPr>
                      <a:r>
                        <a:rPr lang="he-IL" sz="2000" dirty="0"/>
                        <a:t>20</a:t>
                      </a:r>
                    </a:p>
                  </a:txBody>
                  <a:tcPr anchor="ctr"/>
                </a:tc>
                <a:tc>
                  <a:txBody>
                    <a:bodyPr/>
                    <a:lstStyle/>
                    <a:p>
                      <a:pPr algn="ctr" rtl="1">
                        <a:lnSpc>
                          <a:spcPct val="150000"/>
                        </a:lnSpc>
                      </a:pPr>
                      <a:r>
                        <a:rPr lang="he-IL" sz="2000" dirty="0"/>
                        <a:t>27035</a:t>
                      </a:r>
                    </a:p>
                  </a:txBody>
                  <a:tcPr anchor="ctr"/>
                </a:tc>
                <a:tc>
                  <a:txBody>
                    <a:bodyPr/>
                    <a:lstStyle/>
                    <a:p>
                      <a:pPr algn="ctr" rtl="1">
                        <a:lnSpc>
                          <a:spcPct val="150000"/>
                        </a:lnSpc>
                      </a:pPr>
                      <a:r>
                        <a:rPr lang="he-IL" sz="2000" dirty="0"/>
                        <a:t>24</a:t>
                      </a:r>
                    </a:p>
                  </a:txBody>
                  <a:tcPr anchor="ctr"/>
                </a:tc>
                <a:tc>
                  <a:txBody>
                    <a:bodyPr/>
                    <a:lstStyle/>
                    <a:p>
                      <a:pPr algn="ctr" rtl="1">
                        <a:lnSpc>
                          <a:spcPct val="150000"/>
                        </a:lnSpc>
                      </a:pPr>
                      <a:r>
                        <a:rPr lang="he-IL" sz="2000" dirty="0"/>
                        <a:t>28777</a:t>
                      </a:r>
                    </a:p>
                  </a:txBody>
                  <a:tcPr anchor="ctr"/>
                </a:tc>
                <a:tc>
                  <a:txBody>
                    <a:bodyPr/>
                    <a:lstStyle/>
                    <a:p>
                      <a:pPr marL="0" marR="0" indent="0" algn="ctr" defTabSz="914400" rtl="1" eaLnBrk="1" fontAlgn="auto" latinLnBrk="0" hangingPunct="1">
                        <a:lnSpc>
                          <a:spcPct val="150000"/>
                        </a:lnSpc>
                        <a:spcBef>
                          <a:spcPts val="0"/>
                        </a:spcBef>
                        <a:spcAft>
                          <a:spcPts val="0"/>
                        </a:spcAft>
                        <a:buClrTx/>
                        <a:buSzTx/>
                        <a:buFontTx/>
                        <a:buNone/>
                        <a:tabLst/>
                        <a:defRPr/>
                      </a:pPr>
                      <a:r>
                        <a:rPr lang="en-US" sz="2000" dirty="0"/>
                        <a:t>Apartments</a:t>
                      </a:r>
                      <a:r>
                        <a:rPr lang="en-US" sz="2000" baseline="0" dirty="0"/>
                        <a:t> for sale</a:t>
                      </a:r>
                      <a:endParaRPr lang="he-IL" sz="2000" dirty="0"/>
                    </a:p>
                  </a:txBody>
                  <a:tcPr anchor="ctr"/>
                </a:tc>
                <a:extLst>
                  <a:ext uri="{0D108BD9-81ED-4DB2-BD59-A6C34878D82A}">
                    <a16:rowId xmlns:a16="http://schemas.microsoft.com/office/drawing/2014/main" val="1540146218"/>
                  </a:ext>
                </a:extLst>
              </a:tr>
              <a:tr h="331069">
                <a:tc>
                  <a:txBody>
                    <a:bodyPr/>
                    <a:lstStyle/>
                    <a:p>
                      <a:pPr algn="ctr" rtl="1">
                        <a:lnSpc>
                          <a:spcPct val="150000"/>
                        </a:lnSpc>
                      </a:pPr>
                      <a:r>
                        <a:rPr lang="he-IL" sz="2000" dirty="0"/>
                        <a:t>7</a:t>
                      </a:r>
                    </a:p>
                  </a:txBody>
                  <a:tcPr anchor="ctr"/>
                </a:tc>
                <a:tc>
                  <a:txBody>
                    <a:bodyPr/>
                    <a:lstStyle/>
                    <a:p>
                      <a:pPr algn="ctr" rtl="1">
                        <a:lnSpc>
                          <a:spcPct val="150000"/>
                        </a:lnSpc>
                      </a:pPr>
                      <a:r>
                        <a:rPr lang="he-IL" sz="2000" dirty="0"/>
                        <a:t>39972</a:t>
                      </a:r>
                    </a:p>
                  </a:txBody>
                  <a:tcPr anchor="ctr"/>
                </a:tc>
                <a:tc>
                  <a:txBody>
                    <a:bodyPr/>
                    <a:lstStyle/>
                    <a:p>
                      <a:pPr algn="ctr" rtl="1">
                        <a:lnSpc>
                          <a:spcPct val="150000"/>
                        </a:lnSpc>
                      </a:pPr>
                      <a:r>
                        <a:rPr lang="he-IL" sz="2000" dirty="0"/>
                        <a:t>7</a:t>
                      </a:r>
                    </a:p>
                  </a:txBody>
                  <a:tcPr anchor="ctr"/>
                </a:tc>
                <a:tc>
                  <a:txBody>
                    <a:bodyPr/>
                    <a:lstStyle/>
                    <a:p>
                      <a:pPr algn="ctr" rtl="1">
                        <a:lnSpc>
                          <a:spcPct val="150000"/>
                        </a:lnSpc>
                      </a:pPr>
                      <a:r>
                        <a:rPr lang="he-IL" sz="2000" dirty="0"/>
                        <a:t>42339</a:t>
                      </a:r>
                    </a:p>
                  </a:txBody>
                  <a:tcPr anchor="ctr"/>
                </a:tc>
                <a:tc>
                  <a:txBody>
                    <a:bodyPr/>
                    <a:lstStyle/>
                    <a:p>
                      <a:pPr algn="ctr" rtl="1">
                        <a:lnSpc>
                          <a:spcPct val="150000"/>
                        </a:lnSpc>
                      </a:pPr>
                      <a:r>
                        <a:rPr lang="en-US" sz="2000" dirty="0"/>
                        <a:t>Sold</a:t>
                      </a:r>
                      <a:r>
                        <a:rPr lang="en-US" sz="2000" baseline="0" dirty="0"/>
                        <a:t> apartments</a:t>
                      </a:r>
                      <a:endParaRPr lang="he-IL" sz="2000" dirty="0"/>
                    </a:p>
                  </a:txBody>
                  <a:tcPr anchor="ctr"/>
                </a:tc>
                <a:extLst>
                  <a:ext uri="{0D108BD9-81ED-4DB2-BD59-A6C34878D82A}">
                    <a16:rowId xmlns:a16="http://schemas.microsoft.com/office/drawing/2014/main" val="508958238"/>
                  </a:ext>
                </a:extLst>
              </a:tr>
            </a:tbl>
          </a:graphicData>
        </a:graphic>
      </p:graphicFrame>
      <p:sp>
        <p:nvSpPr>
          <p:cNvPr id="4" name="מציין מיקום של מספר שקופית 3"/>
          <p:cNvSpPr>
            <a:spLocks noGrp="1"/>
          </p:cNvSpPr>
          <p:nvPr>
            <p:ph type="sldNum" sz="quarter" idx="12"/>
          </p:nvPr>
        </p:nvSpPr>
        <p:spPr/>
        <p:txBody>
          <a:bodyPr/>
          <a:lstStyle/>
          <a:p>
            <a:fld id="{9470D5C6-ECF9-4E88-B26F-9687F468E69B}" type="slidenum">
              <a:rPr lang="he-IL" smtClean="0"/>
              <a:t>11</a:t>
            </a:fld>
            <a:endParaRPr lang="he-IL"/>
          </a:p>
        </p:txBody>
      </p:sp>
    </p:spTree>
    <p:extLst>
      <p:ext uri="{BB962C8B-B14F-4D97-AF65-F5344CB8AC3E}">
        <p14:creationId xmlns:p14="http://schemas.microsoft.com/office/powerpoint/2010/main" val="2220936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4517B179-DEB3-47DC-BCE2-07AD345BEAAC}"/>
              </a:ext>
            </a:extLst>
          </p:cNvPr>
          <p:cNvSpPr>
            <a:spLocks noGrp="1"/>
          </p:cNvSpPr>
          <p:nvPr>
            <p:ph type="title"/>
          </p:nvPr>
        </p:nvSpPr>
        <p:spPr>
          <a:xfrm>
            <a:off x="-56606" y="467214"/>
            <a:ext cx="12305211" cy="1609344"/>
          </a:xfrm>
        </p:spPr>
        <p:txBody>
          <a:bodyPr>
            <a:noAutofit/>
          </a:bodyPr>
          <a:lstStyle/>
          <a:p>
            <a:pPr algn="ctr"/>
            <a:r>
              <a:rPr lang="en-US" sz="7200" b="1" dirty="0">
                <a:solidFill>
                  <a:schemeClr val="accent1">
                    <a:lumMod val="50000"/>
                  </a:schemeClr>
                </a:solidFill>
                <a:effectLst>
                  <a:outerShdw blurRad="38100" dist="38100" dir="2700000" algn="tl">
                    <a:srgbClr val="000000">
                      <a:alpha val="43137"/>
                    </a:srgbClr>
                  </a:outerShdw>
                </a:effectLst>
                <a:latin typeface="Josefin Sans Medium" pitchFamily="2" charset="0"/>
              </a:rPr>
              <a:t>Exploratory Data Analysis</a:t>
            </a:r>
            <a:endParaRPr lang="en-IL" sz="7200" b="1" dirty="0">
              <a:solidFill>
                <a:schemeClr val="accent1">
                  <a:lumMod val="50000"/>
                </a:schemeClr>
              </a:solidFill>
              <a:effectLst>
                <a:outerShdw blurRad="38100" dist="38100" dir="2700000" algn="tl">
                  <a:srgbClr val="000000">
                    <a:alpha val="43137"/>
                  </a:srgbClr>
                </a:outerShdw>
              </a:effectLst>
              <a:latin typeface="Josefin Sans Medium" pitchFamily="2" charset="0"/>
            </a:endParaRPr>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12</a:t>
            </a:fld>
            <a:endParaRPr lang="he-IL"/>
          </a:p>
        </p:txBody>
      </p:sp>
      <p:pic>
        <p:nvPicPr>
          <p:cNvPr id="4" name="תמונה 3">
            <a:extLst>
              <a:ext uri="{FF2B5EF4-FFF2-40B4-BE49-F238E27FC236}">
                <a16:creationId xmlns:a16="http://schemas.microsoft.com/office/drawing/2014/main" id="{D6BB5C4E-4527-4118-BEC9-DABB76131C5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4571" y="2110454"/>
            <a:ext cx="8022855" cy="4212000"/>
          </a:xfrm>
          <a:prstGeom prst="rect">
            <a:avLst/>
          </a:prstGeom>
          <a:ln>
            <a:noFill/>
          </a:ln>
          <a:effectLst>
            <a:softEdge rad="112500"/>
          </a:effectLst>
        </p:spPr>
      </p:pic>
    </p:spTree>
    <p:extLst>
      <p:ext uri="{BB962C8B-B14F-4D97-AF65-F5344CB8AC3E}">
        <p14:creationId xmlns:p14="http://schemas.microsoft.com/office/powerpoint/2010/main" val="2797054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A8191D1-5E87-45BB-835C-4A335DEC0322}"/>
              </a:ext>
            </a:extLst>
          </p:cNvPr>
          <p:cNvSpPr>
            <a:spLocks noGrp="1"/>
          </p:cNvSpPr>
          <p:nvPr>
            <p:ph type="title"/>
          </p:nvPr>
        </p:nvSpPr>
        <p:spPr/>
        <p:txBody>
          <a:bodyPr/>
          <a:lstStyle/>
          <a:p>
            <a:r>
              <a:rPr lang="en-US" dirty="0">
                <a:solidFill>
                  <a:schemeClr val="accent1">
                    <a:lumMod val="50000"/>
                  </a:schemeClr>
                </a:solidFill>
                <a:latin typeface="Josefin Sans Medium" pitchFamily="2" charset="0"/>
              </a:rPr>
              <a:t>How did we created the charts?</a:t>
            </a:r>
          </a:p>
        </p:txBody>
      </p:sp>
      <p:sp>
        <p:nvSpPr>
          <p:cNvPr id="3" name="מציין מיקום תוכן 2">
            <a:extLst>
              <a:ext uri="{FF2B5EF4-FFF2-40B4-BE49-F238E27FC236}">
                <a16:creationId xmlns:a16="http://schemas.microsoft.com/office/drawing/2014/main" id="{065B31D2-6C40-42FA-9C47-A876F1546365}"/>
              </a:ext>
            </a:extLst>
          </p:cNvPr>
          <p:cNvSpPr>
            <a:spLocks noGrp="1"/>
          </p:cNvSpPr>
          <p:nvPr>
            <p:ph idx="1"/>
          </p:nvPr>
        </p:nvSpPr>
        <p:spPr/>
        <p:txBody>
          <a:bodyPr>
            <a:normAutofit/>
          </a:bodyPr>
          <a:lstStyle/>
          <a:p>
            <a:pPr algn="l" rtl="0">
              <a:lnSpc>
                <a:spcPct val="150000"/>
              </a:lnSpc>
              <a:buFont typeface="Wingdings" panose="05000000000000000000" pitchFamily="2" charset="2"/>
              <a:buChar char="v"/>
            </a:pPr>
            <a:r>
              <a:rPr lang="en-US" sz="3600" dirty="0"/>
              <a:t>To create the charts we used the cleaned data for each table and we created a tables that relevant to the question</a:t>
            </a:r>
          </a:p>
          <a:p>
            <a:pPr algn="l" rtl="0">
              <a:lnSpc>
                <a:spcPct val="150000"/>
              </a:lnSpc>
              <a:buFont typeface="Wingdings" panose="05000000000000000000" pitchFamily="2" charset="2"/>
              <a:buChar char="v"/>
            </a:pPr>
            <a:r>
              <a:rPr lang="en-US" sz="3600" dirty="0"/>
              <a:t>We used </a:t>
            </a:r>
            <a:r>
              <a:rPr lang="en-US" sz="3600" dirty="0" err="1"/>
              <a:t>Plotly</a:t>
            </a:r>
            <a:r>
              <a:rPr lang="en-US" sz="3600" dirty="0"/>
              <a:t> library for plotting interactive charts </a:t>
            </a:r>
          </a:p>
        </p:txBody>
      </p:sp>
      <p:sp>
        <p:nvSpPr>
          <p:cNvPr id="4" name="מציין מיקום של מספר שקופית 3">
            <a:extLst>
              <a:ext uri="{FF2B5EF4-FFF2-40B4-BE49-F238E27FC236}">
                <a16:creationId xmlns:a16="http://schemas.microsoft.com/office/drawing/2014/main" id="{65A7C096-7D26-47FB-A850-D65EF601EEEF}"/>
              </a:ext>
            </a:extLst>
          </p:cNvPr>
          <p:cNvSpPr>
            <a:spLocks noGrp="1"/>
          </p:cNvSpPr>
          <p:nvPr>
            <p:ph type="sldNum" sz="quarter" idx="12"/>
          </p:nvPr>
        </p:nvSpPr>
        <p:spPr/>
        <p:txBody>
          <a:bodyPr/>
          <a:lstStyle/>
          <a:p>
            <a:fld id="{9470D5C6-ECF9-4E88-B26F-9687F468E69B}" type="slidenum">
              <a:rPr lang="he-IL" smtClean="0"/>
              <a:t>13</a:t>
            </a:fld>
            <a:endParaRPr lang="he-IL"/>
          </a:p>
        </p:txBody>
      </p:sp>
    </p:spTree>
    <p:extLst>
      <p:ext uri="{BB962C8B-B14F-4D97-AF65-F5344CB8AC3E}">
        <p14:creationId xmlns:p14="http://schemas.microsoft.com/office/powerpoint/2010/main" val="198490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לבן 4"/>
          <p:cNvSpPr/>
          <p:nvPr/>
        </p:nvSpPr>
        <p:spPr>
          <a:xfrm>
            <a:off x="343582" y="298384"/>
            <a:ext cx="10696595" cy="6697346"/>
          </a:xfrm>
          <a:prstGeom prst="rect">
            <a:avLst/>
          </a:prstGeom>
        </p:spPr>
        <p:txBody>
          <a:bodyPr wrap="square">
            <a:spAutoFit/>
          </a:bodyPr>
          <a:lstStyle/>
          <a:p>
            <a:pPr algn="l" rtl="0">
              <a:lnSpc>
                <a:spcPct val="150000"/>
              </a:lnSpc>
            </a:pPr>
            <a:r>
              <a:rPr lang="en-US" sz="4000" dirty="0">
                <a:solidFill>
                  <a:schemeClr val="accent1">
                    <a:lumMod val="50000"/>
                  </a:schemeClr>
                </a:solidFill>
                <a:latin typeface="Josefin Sans Medium" pitchFamily="2" charset="0"/>
                <a:ea typeface="+mj-ea"/>
                <a:cs typeface="Aharoni" panose="02010803020104030203" pitchFamily="2" charset="-79"/>
              </a:rPr>
              <a:t>Now, </a:t>
            </a:r>
            <a:r>
              <a:rPr lang="en-US" sz="4000" dirty="0">
                <a:solidFill>
                  <a:schemeClr val="accent1">
                    <a:lumMod val="50000"/>
                  </a:schemeClr>
                </a:solidFill>
                <a:latin typeface="Josefin Sans Medium" pitchFamily="2" charset="0"/>
                <a:cs typeface="Aharoni" panose="02010803020104030203" pitchFamily="2" charset="-79"/>
              </a:rPr>
              <a:t>let’s answer these next questions:</a:t>
            </a:r>
            <a:endParaRPr lang="en-US" sz="4000" dirty="0">
              <a:solidFill>
                <a:schemeClr val="accent1">
                  <a:lumMod val="50000"/>
                </a:schemeClr>
              </a:solidFill>
              <a:latin typeface="Josefin Sans Medium" pitchFamily="2" charset="0"/>
              <a:ea typeface="+mj-ea"/>
              <a:cs typeface="Aharoni" panose="02010803020104030203" pitchFamily="2" charset="-79"/>
            </a:endParaRPr>
          </a:p>
          <a:p>
            <a:pPr marL="342900" indent="-342900" algn="l" rtl="0">
              <a:lnSpc>
                <a:spcPct val="150000"/>
              </a:lnSpc>
              <a:buFont typeface="Wingdings" panose="05000000000000000000" pitchFamily="2" charset="2"/>
              <a:buChar char="v"/>
            </a:pPr>
            <a:r>
              <a:rPr lang="en-US" sz="2400" dirty="0"/>
              <a:t>Which cities have the most rental/sale offers? =&gt; popularity	</a:t>
            </a:r>
          </a:p>
          <a:p>
            <a:pPr marL="342900" indent="-342900" algn="l" rtl="0">
              <a:lnSpc>
                <a:spcPct val="150000"/>
              </a:lnSpc>
              <a:buFont typeface="Wingdings" panose="05000000000000000000" pitchFamily="2" charset="2"/>
              <a:buChar char="v"/>
            </a:pPr>
            <a:r>
              <a:rPr lang="en-US" sz="2400" dirty="0"/>
              <a:t>In which cities the cost of living is the most expensive?</a:t>
            </a:r>
          </a:p>
          <a:p>
            <a:pPr marL="342900" indent="-342900" algn="l" rtl="0">
              <a:lnSpc>
                <a:spcPct val="150000"/>
              </a:lnSpc>
              <a:buFont typeface="Wingdings" panose="05000000000000000000" pitchFamily="2" charset="2"/>
              <a:buChar char="v"/>
            </a:pPr>
            <a:r>
              <a:rPr lang="en-US" sz="2400" dirty="0"/>
              <a:t>Which cities have the largest gaps between the demand price and the selling price?</a:t>
            </a:r>
          </a:p>
          <a:p>
            <a:pPr marL="342900" indent="-342900" algn="l" rtl="0">
              <a:lnSpc>
                <a:spcPct val="150000"/>
              </a:lnSpc>
              <a:buFont typeface="Wingdings" panose="05000000000000000000" pitchFamily="2" charset="2"/>
              <a:buChar char="v"/>
            </a:pPr>
            <a:r>
              <a:rPr lang="en-US" sz="2400" dirty="0"/>
              <a:t>In which cities we will have the highest value for the price we paid?</a:t>
            </a:r>
          </a:p>
          <a:p>
            <a:pPr marL="342900" indent="-342900" algn="l" rtl="0">
              <a:lnSpc>
                <a:spcPct val="150000"/>
              </a:lnSpc>
              <a:buFont typeface="Wingdings" panose="05000000000000000000" pitchFamily="2" charset="2"/>
              <a:buChar char="v"/>
            </a:pPr>
            <a:r>
              <a:rPr lang="en-US" sz="2400" dirty="0"/>
              <a:t>How did the COVID-19 Pandemic affect the market prices?</a:t>
            </a:r>
          </a:p>
          <a:p>
            <a:pPr algn="l" rtl="0">
              <a:lnSpc>
                <a:spcPct val="150000"/>
              </a:lnSpc>
            </a:pPr>
            <a:endParaRPr lang="en-US" u="sng" dirty="0">
              <a:effectLst>
                <a:outerShdw blurRad="38100" dist="38100" dir="2700000" algn="tl">
                  <a:srgbClr val="000000">
                    <a:alpha val="43137"/>
                  </a:srgbClr>
                </a:outerShdw>
              </a:effectLst>
            </a:endParaRPr>
          </a:p>
          <a:p>
            <a:pPr algn="l" rtl="0">
              <a:lnSpc>
                <a:spcPct val="150000"/>
              </a:lnSpc>
            </a:pPr>
            <a:endParaRPr lang="en-US" dirty="0"/>
          </a:p>
          <a:p>
            <a:pPr algn="l" rtl="0">
              <a:lnSpc>
                <a:spcPct val="150000"/>
              </a:lnSpc>
            </a:pPr>
            <a:endParaRPr lang="en-US" dirty="0"/>
          </a:p>
          <a:p>
            <a:pPr marL="457200" indent="-457200" algn="l" rtl="0">
              <a:lnSpc>
                <a:spcPct val="150000"/>
              </a:lnSpc>
              <a:buFont typeface="Wingdings" panose="05000000000000000000" pitchFamily="2" charset="2"/>
              <a:buChar char="Ø"/>
            </a:pPr>
            <a:r>
              <a:rPr lang="en-US" sz="3200" u="sng" dirty="0">
                <a:solidFill>
                  <a:schemeClr val="bg2">
                    <a:lumMod val="50000"/>
                  </a:schemeClr>
                </a:solidFill>
              </a:rPr>
              <a:t>click each graph for more information</a:t>
            </a:r>
          </a:p>
          <a:p>
            <a:pPr algn="l" rtl="0">
              <a:lnSpc>
                <a:spcPct val="150000"/>
              </a:lnSpc>
            </a:pPr>
            <a:endParaRPr lang="en-US" dirty="0"/>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14</a:t>
            </a:fld>
            <a:endParaRPr lang="he-IL"/>
          </a:p>
        </p:txBody>
      </p:sp>
      <p:pic>
        <p:nvPicPr>
          <p:cNvPr id="12" name="תמונה 11">
            <a:extLst>
              <a:ext uri="{FF2B5EF4-FFF2-40B4-BE49-F238E27FC236}">
                <a16:creationId xmlns:a16="http://schemas.microsoft.com/office/drawing/2014/main" id="{40B9FC14-4EEF-4C69-B1E4-A87F5381510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027" y="4105466"/>
            <a:ext cx="2454150" cy="2454150"/>
          </a:xfrm>
          <a:prstGeom prst="rect">
            <a:avLst/>
          </a:prstGeom>
        </p:spPr>
      </p:pic>
    </p:spTree>
    <p:extLst>
      <p:ext uri="{BB962C8B-B14F-4D97-AF65-F5344CB8AC3E}">
        <p14:creationId xmlns:p14="http://schemas.microsoft.com/office/powerpoint/2010/main" val="1729860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55781" y="604120"/>
            <a:ext cx="10604159" cy="1079755"/>
          </a:xfrm>
        </p:spPr>
        <p:txBody>
          <a:bodyPr>
            <a:noAutofit/>
          </a:bodyPr>
          <a:lstStyle/>
          <a:p>
            <a:r>
              <a:rPr lang="en-US" dirty="0">
                <a:solidFill>
                  <a:schemeClr val="accent1">
                    <a:lumMod val="50000"/>
                  </a:schemeClr>
                </a:solidFill>
                <a:latin typeface="Josefin Sans Medium" pitchFamily="2" charset="0"/>
                <a:cs typeface="Aharoni" panose="02010803020104030203" pitchFamily="2" charset="-79"/>
              </a:rPr>
              <a:t>Popularity- most rent/sale</a:t>
            </a:r>
            <a:r>
              <a:rPr lang="en-US" dirty="0">
                <a:solidFill>
                  <a:schemeClr val="accent1">
                    <a:lumMod val="50000"/>
                  </a:schemeClr>
                </a:solidFill>
                <a:latin typeface="Josefin Sans Medium" pitchFamily="2" charset="0"/>
              </a:rPr>
              <a:t> </a:t>
            </a:r>
            <a:r>
              <a:rPr lang="en-US" dirty="0">
                <a:solidFill>
                  <a:schemeClr val="accent1">
                    <a:lumMod val="50000"/>
                  </a:schemeClr>
                </a:solidFill>
                <a:latin typeface="Josefin Sans Medium" pitchFamily="2" charset="0"/>
                <a:cs typeface="Aharoni" panose="02010803020104030203" pitchFamily="2" charset="-79"/>
              </a:rPr>
              <a:t>offers per city</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8" name="TextBox 7"/>
          <p:cNvSpPr txBox="1"/>
          <p:nvPr/>
        </p:nvSpPr>
        <p:spPr>
          <a:xfrm>
            <a:off x="955781" y="1683876"/>
            <a:ext cx="10151773" cy="4893647"/>
          </a:xfrm>
          <a:prstGeom prst="rect">
            <a:avLst/>
          </a:prstGeom>
          <a:noFill/>
        </p:spPr>
        <p:txBody>
          <a:bodyPr wrap="square" rtlCol="1">
            <a:spAutoFit/>
          </a:bodyPr>
          <a:lstStyle/>
          <a:p>
            <a:pPr marL="457200" indent="-457200" algn="l" rtl="0">
              <a:lnSpc>
                <a:spcPct val="150000"/>
              </a:lnSpc>
              <a:buFont typeface="Wingdings" panose="05000000000000000000" pitchFamily="2" charset="2"/>
              <a:buChar char="v"/>
            </a:pPr>
            <a:r>
              <a:rPr lang="en-US" sz="2400" dirty="0"/>
              <a:t>As we can see from Pie graphs in the next page, Tel-Aviv is the city with the most offers for rent and sale</a:t>
            </a:r>
          </a:p>
          <a:p>
            <a:pPr marL="457200" indent="-457200" algn="l" rtl="0">
              <a:lnSpc>
                <a:spcPct val="150000"/>
              </a:lnSpc>
              <a:buFont typeface="Wingdings" panose="05000000000000000000" pitchFamily="2" charset="2"/>
              <a:buChar char="v"/>
            </a:pPr>
            <a:r>
              <a:rPr lang="en-US" sz="2400" dirty="0"/>
              <a:t>It doesn't say  this is the most popular city to live in, we can see that Jerusalem is right after  Tel-Aviv. As we know it’s all about  the asking price, Tel-Aviv has the heights asking price for sale or apartment</a:t>
            </a:r>
          </a:p>
          <a:p>
            <a:pPr marL="457200" indent="-457200" algn="l" rtl="0">
              <a:lnSpc>
                <a:spcPct val="150000"/>
              </a:lnSpc>
              <a:buFont typeface="Wingdings" panose="05000000000000000000" pitchFamily="2" charset="2"/>
              <a:buChar char="v"/>
            </a:pPr>
            <a:r>
              <a:rPr lang="en-US" sz="2400" dirty="0"/>
              <a:t>From the graph of the apartments that sold(right graph) we can see that Jerusalem is the most popular city to live in with the highest percentage of 10.8%, and of course this also applies on rented apartments</a:t>
            </a:r>
          </a:p>
          <a:p>
            <a:pPr marL="285750" indent="-285750" algn="l" rtl="0">
              <a:buFont typeface="Arial" panose="020B0604020202020204" pitchFamily="34" charset="0"/>
              <a:buChar char="•"/>
            </a:pPr>
            <a:endParaRPr lang="he-IL" sz="2400"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15</a:t>
            </a:fld>
            <a:endParaRPr lang="he-IL"/>
          </a:p>
        </p:txBody>
      </p:sp>
    </p:spTree>
    <p:extLst>
      <p:ext uri="{BB962C8B-B14F-4D97-AF65-F5344CB8AC3E}">
        <p14:creationId xmlns:p14="http://schemas.microsoft.com/office/powerpoint/2010/main" val="292484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D223B0ED-678C-4814-A84E-FA0E62717D40}"/>
              </a:ext>
            </a:extLst>
          </p:cNvPr>
          <p:cNvSpPr>
            <a:spLocks noGrp="1"/>
          </p:cNvSpPr>
          <p:nvPr>
            <p:ph type="sldNum" sz="quarter" idx="12"/>
          </p:nvPr>
        </p:nvSpPr>
        <p:spPr/>
        <p:txBody>
          <a:bodyPr/>
          <a:lstStyle/>
          <a:p>
            <a:fld id="{9470D5C6-ECF9-4E88-B26F-9687F468E69B}" type="slidenum">
              <a:rPr lang="he-IL" smtClean="0"/>
              <a:t>16</a:t>
            </a:fld>
            <a:endParaRPr lang="he-IL"/>
          </a:p>
        </p:txBody>
      </p:sp>
      <p:grpSp>
        <p:nvGrpSpPr>
          <p:cNvPr id="5" name="קבוצה 4">
            <a:extLst>
              <a:ext uri="{FF2B5EF4-FFF2-40B4-BE49-F238E27FC236}">
                <a16:creationId xmlns:a16="http://schemas.microsoft.com/office/drawing/2014/main" id="{C7FE906C-2F0A-49F3-8610-13F1C8D0EF40}"/>
              </a:ext>
            </a:extLst>
          </p:cNvPr>
          <p:cNvGrpSpPr/>
          <p:nvPr/>
        </p:nvGrpSpPr>
        <p:grpSpPr>
          <a:xfrm>
            <a:off x="74102" y="744167"/>
            <a:ext cx="4250414" cy="3202255"/>
            <a:chOff x="101053" y="283164"/>
            <a:chExt cx="5764784" cy="4714930"/>
          </a:xfrm>
        </p:grpSpPr>
        <p:pic>
          <p:nvPicPr>
            <p:cNvPr id="6" name="תמונה 5">
              <a:extLst>
                <a:ext uri="{FF2B5EF4-FFF2-40B4-BE49-F238E27FC236}">
                  <a16:creationId xmlns:a16="http://schemas.microsoft.com/office/drawing/2014/main" id="{5325E018-0A82-43EE-BBAD-3569708DA780}"/>
                </a:ext>
              </a:extLst>
            </p:cNvPr>
            <p:cNvPicPr>
              <a:picLocks noChangeAspect="1"/>
            </p:cNvPicPr>
            <p:nvPr/>
          </p:nvPicPr>
          <p:blipFill>
            <a:blip r:embed="rId2"/>
            <a:stretch>
              <a:fillRect/>
            </a:stretch>
          </p:blipFill>
          <p:spPr>
            <a:xfrm>
              <a:off x="101053" y="283164"/>
              <a:ext cx="4105275" cy="352426"/>
            </a:xfrm>
            <a:prstGeom prst="rect">
              <a:avLst/>
            </a:prstGeom>
          </p:spPr>
        </p:pic>
        <p:pic>
          <p:nvPicPr>
            <p:cNvPr id="7" name="תמונה 6">
              <a:hlinkClick r:id="rId3"/>
              <a:extLst>
                <a:ext uri="{FF2B5EF4-FFF2-40B4-BE49-F238E27FC236}">
                  <a16:creationId xmlns:a16="http://schemas.microsoft.com/office/drawing/2014/main" id="{CCBAFD80-FFA6-46CD-BE0A-9A3BE7A1546B}"/>
                </a:ext>
              </a:extLst>
            </p:cNvPr>
            <p:cNvPicPr>
              <a:picLocks noChangeAspect="1"/>
            </p:cNvPicPr>
            <p:nvPr/>
          </p:nvPicPr>
          <p:blipFill rotWithShape="1">
            <a:blip r:embed="rId4"/>
            <a:srcRect l="8309" r="6814"/>
            <a:stretch/>
          </p:blipFill>
          <p:spPr>
            <a:xfrm>
              <a:off x="101053" y="757645"/>
              <a:ext cx="4344413" cy="4240449"/>
            </a:xfrm>
            <a:prstGeom prst="rect">
              <a:avLst/>
            </a:prstGeom>
          </p:spPr>
        </p:pic>
        <p:pic>
          <p:nvPicPr>
            <p:cNvPr id="8" name="תמונה 7">
              <a:extLst>
                <a:ext uri="{FF2B5EF4-FFF2-40B4-BE49-F238E27FC236}">
                  <a16:creationId xmlns:a16="http://schemas.microsoft.com/office/drawing/2014/main" id="{AA1AAD2D-61A3-44C3-AB9E-ED0CBF1BFB43}"/>
                </a:ext>
              </a:extLst>
            </p:cNvPr>
            <p:cNvPicPr>
              <a:picLocks noChangeAspect="1"/>
            </p:cNvPicPr>
            <p:nvPr/>
          </p:nvPicPr>
          <p:blipFill>
            <a:blip r:embed="rId5"/>
            <a:stretch>
              <a:fillRect/>
            </a:stretch>
          </p:blipFill>
          <p:spPr>
            <a:xfrm>
              <a:off x="4639164" y="926935"/>
              <a:ext cx="1226673" cy="4003266"/>
            </a:xfrm>
            <a:prstGeom prst="rect">
              <a:avLst/>
            </a:prstGeom>
          </p:spPr>
        </p:pic>
      </p:grpSp>
      <p:grpSp>
        <p:nvGrpSpPr>
          <p:cNvPr id="9" name="קבוצה 8">
            <a:extLst>
              <a:ext uri="{FF2B5EF4-FFF2-40B4-BE49-F238E27FC236}">
                <a16:creationId xmlns:a16="http://schemas.microsoft.com/office/drawing/2014/main" id="{D71AFD44-D12B-408F-B586-31D2036A088C}"/>
              </a:ext>
            </a:extLst>
          </p:cNvPr>
          <p:cNvGrpSpPr/>
          <p:nvPr/>
        </p:nvGrpSpPr>
        <p:grpSpPr>
          <a:xfrm>
            <a:off x="8080159" y="837750"/>
            <a:ext cx="4037739" cy="3318852"/>
            <a:chOff x="-841463" y="123765"/>
            <a:chExt cx="8367344" cy="6942202"/>
          </a:xfrm>
        </p:grpSpPr>
        <p:pic>
          <p:nvPicPr>
            <p:cNvPr id="10" name="תמונה 9">
              <a:extLst>
                <a:ext uri="{FF2B5EF4-FFF2-40B4-BE49-F238E27FC236}">
                  <a16:creationId xmlns:a16="http://schemas.microsoft.com/office/drawing/2014/main" id="{26B1D950-9B38-41FE-8400-CB9BDEC9236F}"/>
                </a:ext>
              </a:extLst>
            </p:cNvPr>
            <p:cNvPicPr>
              <a:picLocks noChangeAspect="1"/>
            </p:cNvPicPr>
            <p:nvPr/>
          </p:nvPicPr>
          <p:blipFill>
            <a:blip r:embed="rId6"/>
            <a:stretch>
              <a:fillRect/>
            </a:stretch>
          </p:blipFill>
          <p:spPr>
            <a:xfrm>
              <a:off x="-841463" y="123765"/>
              <a:ext cx="5722046" cy="393719"/>
            </a:xfrm>
            <a:prstGeom prst="rect">
              <a:avLst/>
            </a:prstGeom>
          </p:spPr>
        </p:pic>
        <p:pic>
          <p:nvPicPr>
            <p:cNvPr id="11" name="תמונה 10">
              <a:hlinkClick r:id="rId7"/>
              <a:extLst>
                <a:ext uri="{FF2B5EF4-FFF2-40B4-BE49-F238E27FC236}">
                  <a16:creationId xmlns:a16="http://schemas.microsoft.com/office/drawing/2014/main" id="{A28FF85A-5BF8-44C2-9D60-A052E59F3145}"/>
                </a:ext>
              </a:extLst>
            </p:cNvPr>
            <p:cNvPicPr>
              <a:picLocks noChangeAspect="1"/>
            </p:cNvPicPr>
            <p:nvPr/>
          </p:nvPicPr>
          <p:blipFill rotWithShape="1">
            <a:blip r:embed="rId8"/>
            <a:srcRect l="5389" t="-1" r="9223" b="689"/>
            <a:stretch/>
          </p:blipFill>
          <p:spPr>
            <a:xfrm>
              <a:off x="-827560" y="761172"/>
              <a:ext cx="6264874" cy="6304795"/>
            </a:xfrm>
            <a:prstGeom prst="rect">
              <a:avLst/>
            </a:prstGeom>
          </p:spPr>
        </p:pic>
        <p:pic>
          <p:nvPicPr>
            <p:cNvPr id="12" name="תמונה 11">
              <a:extLst>
                <a:ext uri="{FF2B5EF4-FFF2-40B4-BE49-F238E27FC236}">
                  <a16:creationId xmlns:a16="http://schemas.microsoft.com/office/drawing/2014/main" id="{B286686A-55DA-44DB-88E0-A50CE4A9459D}"/>
                </a:ext>
              </a:extLst>
            </p:cNvPr>
            <p:cNvPicPr>
              <a:picLocks noChangeAspect="1"/>
            </p:cNvPicPr>
            <p:nvPr/>
          </p:nvPicPr>
          <p:blipFill rotWithShape="1">
            <a:blip r:embed="rId9"/>
            <a:srcRect l="12817" t="3402" r="7183"/>
            <a:stretch/>
          </p:blipFill>
          <p:spPr>
            <a:xfrm>
              <a:off x="5998060" y="1038938"/>
              <a:ext cx="1527821" cy="5952144"/>
            </a:xfrm>
            <a:prstGeom prst="rect">
              <a:avLst/>
            </a:prstGeom>
          </p:spPr>
        </p:pic>
      </p:grpSp>
      <p:grpSp>
        <p:nvGrpSpPr>
          <p:cNvPr id="13" name="קבוצה 12">
            <a:extLst>
              <a:ext uri="{FF2B5EF4-FFF2-40B4-BE49-F238E27FC236}">
                <a16:creationId xmlns:a16="http://schemas.microsoft.com/office/drawing/2014/main" id="{3E39713E-65A7-4B14-A990-543F175E6485}"/>
              </a:ext>
            </a:extLst>
          </p:cNvPr>
          <p:cNvGrpSpPr/>
          <p:nvPr/>
        </p:nvGrpSpPr>
        <p:grpSpPr>
          <a:xfrm>
            <a:off x="4381322" y="3260638"/>
            <a:ext cx="3948349" cy="3404856"/>
            <a:chOff x="214748" y="296852"/>
            <a:chExt cx="5968202" cy="5197305"/>
          </a:xfrm>
        </p:grpSpPr>
        <p:pic>
          <p:nvPicPr>
            <p:cNvPr id="14" name="תמונה 13">
              <a:extLst>
                <a:ext uri="{FF2B5EF4-FFF2-40B4-BE49-F238E27FC236}">
                  <a16:creationId xmlns:a16="http://schemas.microsoft.com/office/drawing/2014/main" id="{4177C750-4C83-421C-B694-643DEF18EEE6}"/>
                </a:ext>
              </a:extLst>
            </p:cNvPr>
            <p:cNvPicPr>
              <a:picLocks noChangeAspect="1"/>
            </p:cNvPicPr>
            <p:nvPr/>
          </p:nvPicPr>
          <p:blipFill>
            <a:blip r:embed="rId10"/>
            <a:stretch>
              <a:fillRect/>
            </a:stretch>
          </p:blipFill>
          <p:spPr>
            <a:xfrm>
              <a:off x="344397" y="296852"/>
              <a:ext cx="4257674" cy="257174"/>
            </a:xfrm>
            <a:prstGeom prst="rect">
              <a:avLst/>
            </a:prstGeom>
          </p:spPr>
        </p:pic>
        <p:pic>
          <p:nvPicPr>
            <p:cNvPr id="15" name="תמונה 14">
              <a:hlinkClick r:id="rId11"/>
              <a:extLst>
                <a:ext uri="{FF2B5EF4-FFF2-40B4-BE49-F238E27FC236}">
                  <a16:creationId xmlns:a16="http://schemas.microsoft.com/office/drawing/2014/main" id="{9BF8A305-F751-4FA9-922C-47617CEB16D0}"/>
                </a:ext>
              </a:extLst>
            </p:cNvPr>
            <p:cNvPicPr>
              <a:picLocks noChangeAspect="1"/>
            </p:cNvPicPr>
            <p:nvPr/>
          </p:nvPicPr>
          <p:blipFill rotWithShape="1">
            <a:blip r:embed="rId12"/>
            <a:srcRect l="6777" t="1864" r="3413" b="2328"/>
            <a:stretch/>
          </p:blipFill>
          <p:spPr>
            <a:xfrm>
              <a:off x="214748" y="713980"/>
              <a:ext cx="4773556" cy="4780177"/>
            </a:xfrm>
            <a:prstGeom prst="rect">
              <a:avLst/>
            </a:prstGeom>
          </p:spPr>
        </p:pic>
        <p:pic>
          <p:nvPicPr>
            <p:cNvPr id="16" name="תמונה 15">
              <a:extLst>
                <a:ext uri="{FF2B5EF4-FFF2-40B4-BE49-F238E27FC236}">
                  <a16:creationId xmlns:a16="http://schemas.microsoft.com/office/drawing/2014/main" id="{FD67EC85-305D-4075-910F-53623EE24129}"/>
                </a:ext>
              </a:extLst>
            </p:cNvPr>
            <p:cNvPicPr>
              <a:picLocks noChangeAspect="1"/>
            </p:cNvPicPr>
            <p:nvPr/>
          </p:nvPicPr>
          <p:blipFill>
            <a:blip r:embed="rId13"/>
            <a:stretch>
              <a:fillRect/>
            </a:stretch>
          </p:blipFill>
          <p:spPr>
            <a:xfrm>
              <a:off x="5068525" y="886362"/>
              <a:ext cx="1114425" cy="3883625"/>
            </a:xfrm>
            <a:prstGeom prst="rect">
              <a:avLst/>
            </a:prstGeom>
          </p:spPr>
        </p:pic>
      </p:grpSp>
      <p:sp>
        <p:nvSpPr>
          <p:cNvPr id="17" name="מלבן 16">
            <a:extLst>
              <a:ext uri="{FF2B5EF4-FFF2-40B4-BE49-F238E27FC236}">
                <a16:creationId xmlns:a16="http://schemas.microsoft.com/office/drawing/2014/main" id="{641D8AEC-74D3-448F-8C89-4E614D8BD76A}"/>
              </a:ext>
            </a:extLst>
          </p:cNvPr>
          <p:cNvSpPr/>
          <p:nvPr/>
        </p:nvSpPr>
        <p:spPr>
          <a:xfrm>
            <a:off x="1604008" y="55477"/>
            <a:ext cx="8712642" cy="646331"/>
          </a:xfrm>
          <a:prstGeom prst="rect">
            <a:avLst/>
          </a:prstGeom>
        </p:spPr>
        <p:txBody>
          <a:bodyPr wrap="none">
            <a:spAutoFit/>
          </a:bodyPr>
          <a:lstStyle/>
          <a:p>
            <a:r>
              <a:rPr lang="en-US" sz="3600" dirty="0">
                <a:solidFill>
                  <a:schemeClr val="accent1">
                    <a:lumMod val="50000"/>
                  </a:schemeClr>
                </a:solidFill>
                <a:latin typeface="Josefin Sans Medium" pitchFamily="2" charset="0"/>
                <a:cs typeface="Aharoni" panose="02010803020104030203" pitchFamily="2" charset="-79"/>
              </a:rPr>
              <a:t>Popularity- most rent/sale</a:t>
            </a:r>
            <a:r>
              <a:rPr lang="en-US" sz="3600" dirty="0">
                <a:solidFill>
                  <a:schemeClr val="accent1">
                    <a:lumMod val="50000"/>
                  </a:schemeClr>
                </a:solidFill>
                <a:latin typeface="Josefin Sans Medium" pitchFamily="2" charset="0"/>
              </a:rPr>
              <a:t> </a:t>
            </a:r>
            <a:r>
              <a:rPr lang="en-US" sz="3600" dirty="0">
                <a:solidFill>
                  <a:schemeClr val="accent1">
                    <a:lumMod val="50000"/>
                  </a:schemeClr>
                </a:solidFill>
                <a:latin typeface="Josefin Sans Medium" pitchFamily="2" charset="0"/>
                <a:cs typeface="Aharoni" panose="02010803020104030203" pitchFamily="2" charset="-79"/>
              </a:rPr>
              <a:t>offers per city</a:t>
            </a:r>
            <a:endParaRPr lang="en-US" sz="3600" dirty="0"/>
          </a:p>
        </p:txBody>
      </p:sp>
    </p:spTree>
    <p:extLst>
      <p:ext uri="{BB962C8B-B14F-4D97-AF65-F5344CB8AC3E}">
        <p14:creationId xmlns:p14="http://schemas.microsoft.com/office/powerpoint/2010/main" val="327801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94627" y="344198"/>
            <a:ext cx="11359950" cy="1041840"/>
          </a:xfrm>
        </p:spPr>
        <p:txBody>
          <a:bodyPr>
            <a:noAutofit/>
          </a:bodyPr>
          <a:lstStyle/>
          <a:p>
            <a:pPr rtl="0">
              <a:lnSpc>
                <a:spcPct val="150000"/>
              </a:lnSpc>
            </a:pPr>
            <a:r>
              <a:rPr lang="en-US" dirty="0">
                <a:solidFill>
                  <a:schemeClr val="accent1">
                    <a:lumMod val="50000"/>
                  </a:schemeClr>
                </a:solidFill>
                <a:latin typeface="Josefin Sans Medium" pitchFamily="2" charset="0"/>
                <a:cs typeface="Aharoni" panose="02010803020104030203" pitchFamily="2" charset="-79"/>
              </a:rPr>
              <a:t>In which cities the cost of living is the most expensive?</a:t>
            </a:r>
          </a:p>
        </p:txBody>
      </p:sp>
      <p:sp>
        <p:nvSpPr>
          <p:cNvPr id="11" name="TextBox 10"/>
          <p:cNvSpPr txBox="1"/>
          <p:nvPr/>
        </p:nvSpPr>
        <p:spPr>
          <a:xfrm>
            <a:off x="520444" y="1879855"/>
            <a:ext cx="10766100" cy="3913059"/>
          </a:xfrm>
          <a:prstGeom prst="rect">
            <a:avLst/>
          </a:prstGeom>
          <a:noFill/>
        </p:spPr>
        <p:txBody>
          <a:bodyPr wrap="square" rtlCol="1">
            <a:spAutoFit/>
          </a:bodyPr>
          <a:lstStyle/>
          <a:p>
            <a:pPr marL="457200" indent="-457200" algn="l" rtl="0">
              <a:lnSpc>
                <a:spcPct val="150000"/>
              </a:lnSpc>
              <a:buFont typeface="Wingdings" panose="05000000000000000000" pitchFamily="2" charset="2"/>
              <a:buChar char="v"/>
            </a:pPr>
            <a:r>
              <a:rPr lang="en-US" sz="2400" dirty="0"/>
              <a:t>It is very clear to see from the graphs that Tel- Aviv is the city where the apartments owners demands the highest prices for rent and for sale</a:t>
            </a:r>
          </a:p>
          <a:p>
            <a:pPr marL="457200" indent="-457200" algn="l" rtl="0">
              <a:lnSpc>
                <a:spcPct val="150000"/>
              </a:lnSpc>
              <a:buFont typeface="Wingdings" panose="05000000000000000000" pitchFamily="2" charset="2"/>
              <a:buChar char="v"/>
            </a:pPr>
            <a:r>
              <a:rPr lang="en-US" sz="2400" dirty="0"/>
              <a:t>We can see that Tel-Aviv has the largest gap between the asking price and the final sale price, we are talking about an average number of 1.5 million new shekels!</a:t>
            </a:r>
          </a:p>
          <a:p>
            <a:pPr marL="457200" indent="-457200" algn="l" rtl="0">
              <a:lnSpc>
                <a:spcPct val="150000"/>
              </a:lnSpc>
              <a:buFont typeface="Wingdings" panose="05000000000000000000" pitchFamily="2" charset="2"/>
              <a:buChar char="v"/>
            </a:pPr>
            <a:r>
              <a:rPr lang="en-US" sz="2400" dirty="0"/>
              <a:t>These graphs lead us to another analysis that show us in which city we will get the best value for our money</a:t>
            </a:r>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17</a:t>
            </a:fld>
            <a:endParaRPr lang="he-IL" dirty="0"/>
          </a:p>
        </p:txBody>
      </p:sp>
      <p:pic>
        <p:nvPicPr>
          <p:cNvPr id="9" name="תמונה 8">
            <a:extLst>
              <a:ext uri="{FF2B5EF4-FFF2-40B4-BE49-F238E27FC236}">
                <a16:creationId xmlns:a16="http://schemas.microsoft.com/office/drawing/2014/main" id="{66D4197E-05A1-4256-8DC4-4101EE975BD0}"/>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22029" y="845022"/>
            <a:ext cx="1927969" cy="1846594"/>
          </a:xfrm>
          <a:prstGeom prst="rect">
            <a:avLst/>
          </a:prstGeom>
        </p:spPr>
      </p:pic>
    </p:spTree>
    <p:extLst>
      <p:ext uri="{BB962C8B-B14F-4D97-AF65-F5344CB8AC3E}">
        <p14:creationId xmlns:p14="http://schemas.microsoft.com/office/powerpoint/2010/main" val="3754815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46FB71EF-6C30-4618-A563-08B9EA7B6706}"/>
              </a:ext>
            </a:extLst>
          </p:cNvPr>
          <p:cNvSpPr>
            <a:spLocks noGrp="1"/>
          </p:cNvSpPr>
          <p:nvPr>
            <p:ph type="sldNum" sz="quarter" idx="12"/>
          </p:nvPr>
        </p:nvSpPr>
        <p:spPr/>
        <p:txBody>
          <a:bodyPr/>
          <a:lstStyle/>
          <a:p>
            <a:fld id="{9470D5C6-ECF9-4E88-B26F-9687F468E69B}" type="slidenum">
              <a:rPr lang="he-IL" smtClean="0"/>
              <a:t>18</a:t>
            </a:fld>
            <a:endParaRPr lang="he-IL"/>
          </a:p>
        </p:txBody>
      </p:sp>
      <p:pic>
        <p:nvPicPr>
          <p:cNvPr id="6" name="תמונה 5">
            <a:hlinkClick r:id="rId2"/>
            <a:extLst>
              <a:ext uri="{FF2B5EF4-FFF2-40B4-BE49-F238E27FC236}">
                <a16:creationId xmlns:a16="http://schemas.microsoft.com/office/drawing/2014/main" id="{EA934DF7-1193-4EEE-A926-4190479B431D}"/>
              </a:ext>
            </a:extLst>
          </p:cNvPr>
          <p:cNvPicPr>
            <a:picLocks noChangeAspect="1"/>
          </p:cNvPicPr>
          <p:nvPr/>
        </p:nvPicPr>
        <p:blipFill rotWithShape="1">
          <a:blip r:embed="rId3"/>
          <a:srcRect l="10266" t="18458" r="32524" b="5633"/>
          <a:stretch/>
        </p:blipFill>
        <p:spPr>
          <a:xfrm>
            <a:off x="6483498" y="642100"/>
            <a:ext cx="5708502" cy="6012000"/>
          </a:xfrm>
          <a:prstGeom prst="rect">
            <a:avLst/>
          </a:prstGeom>
        </p:spPr>
      </p:pic>
      <p:pic>
        <p:nvPicPr>
          <p:cNvPr id="5" name="תמונה 4">
            <a:hlinkClick r:id="rId4"/>
            <a:extLst>
              <a:ext uri="{FF2B5EF4-FFF2-40B4-BE49-F238E27FC236}">
                <a16:creationId xmlns:a16="http://schemas.microsoft.com/office/drawing/2014/main" id="{34D88454-4E48-457B-A416-34C52B796998}"/>
              </a:ext>
            </a:extLst>
          </p:cNvPr>
          <p:cNvPicPr>
            <a:picLocks noChangeAspect="1"/>
          </p:cNvPicPr>
          <p:nvPr/>
        </p:nvPicPr>
        <p:blipFill rotWithShape="1">
          <a:blip r:embed="rId5"/>
          <a:srcRect l="12583" t="18592" r="27750" b="6148"/>
          <a:stretch/>
        </p:blipFill>
        <p:spPr>
          <a:xfrm>
            <a:off x="0" y="587512"/>
            <a:ext cx="6787816" cy="6067726"/>
          </a:xfrm>
          <a:prstGeom prst="rect">
            <a:avLst/>
          </a:prstGeom>
        </p:spPr>
      </p:pic>
      <p:sp>
        <p:nvSpPr>
          <p:cNvPr id="7" name="מלבן 6">
            <a:extLst>
              <a:ext uri="{FF2B5EF4-FFF2-40B4-BE49-F238E27FC236}">
                <a16:creationId xmlns:a16="http://schemas.microsoft.com/office/drawing/2014/main" id="{95282A3F-B2D9-403A-823D-818135C2F1FC}"/>
              </a:ext>
            </a:extLst>
          </p:cNvPr>
          <p:cNvSpPr/>
          <p:nvPr/>
        </p:nvSpPr>
        <p:spPr>
          <a:xfrm>
            <a:off x="943788" y="74887"/>
            <a:ext cx="10304424" cy="584775"/>
          </a:xfrm>
          <a:prstGeom prst="rect">
            <a:avLst/>
          </a:prstGeom>
        </p:spPr>
        <p:txBody>
          <a:bodyPr wrap="none">
            <a:spAutoFit/>
          </a:bodyPr>
          <a:lstStyle/>
          <a:p>
            <a:r>
              <a:rPr lang="en-US" sz="3200" dirty="0">
                <a:solidFill>
                  <a:schemeClr val="accent1">
                    <a:lumMod val="50000"/>
                  </a:schemeClr>
                </a:solidFill>
                <a:latin typeface="Josefin Sans Medium" pitchFamily="2" charset="0"/>
                <a:cs typeface="Aharoni" panose="02010803020104030203" pitchFamily="2" charset="-79"/>
              </a:rPr>
              <a:t>In which cities the cost of living is the most expensive?</a:t>
            </a:r>
            <a:endParaRPr lang="en-US" sz="3200" dirty="0"/>
          </a:p>
        </p:txBody>
      </p:sp>
    </p:spTree>
    <p:extLst>
      <p:ext uri="{BB962C8B-B14F-4D97-AF65-F5344CB8AC3E}">
        <p14:creationId xmlns:p14="http://schemas.microsoft.com/office/powerpoint/2010/main" val="3099501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כותרת 1"/>
          <p:cNvSpPr txBox="1">
            <a:spLocks/>
          </p:cNvSpPr>
          <p:nvPr/>
        </p:nvSpPr>
        <p:spPr>
          <a:xfrm>
            <a:off x="-315109" y="0"/>
            <a:ext cx="11771068" cy="749997"/>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1">
                    <a:lumMod val="50000"/>
                  </a:schemeClr>
                </a:solidFill>
                <a:latin typeface="Josefin Sans Medium" pitchFamily="2" charset="0"/>
                <a:cs typeface="Aharoni" panose="02010803020104030203" pitchFamily="2" charset="-79"/>
              </a:rPr>
              <a:t>Best values – Which cities gives the best values for money</a:t>
            </a:r>
            <a:endParaRPr lang="he-IL" sz="3200" dirty="0">
              <a:solidFill>
                <a:schemeClr val="accent1">
                  <a:lumMod val="50000"/>
                </a:schemeClr>
              </a:solidFill>
              <a:latin typeface="Josefin Sans Medium" pitchFamily="2" charset="0"/>
              <a:cs typeface="Aharoni" panose="02010803020104030203" pitchFamily="2" charset="-79"/>
            </a:endParaRPr>
          </a:p>
        </p:txBody>
      </p:sp>
      <p:sp>
        <p:nvSpPr>
          <p:cNvPr id="10" name="TextBox 9"/>
          <p:cNvSpPr txBox="1"/>
          <p:nvPr/>
        </p:nvSpPr>
        <p:spPr>
          <a:xfrm>
            <a:off x="144780" y="678180"/>
            <a:ext cx="11569555" cy="5940088"/>
          </a:xfrm>
          <a:prstGeom prst="rect">
            <a:avLst/>
          </a:prstGeom>
          <a:noFill/>
        </p:spPr>
        <p:txBody>
          <a:bodyPr wrap="square" rtlCol="1">
            <a:spAutoFit/>
          </a:bodyPr>
          <a:lstStyle/>
          <a:p>
            <a:pPr marL="285750" indent="-285750" algn="l" rtl="0">
              <a:buFont typeface="Arial" panose="020B0604020202020204" pitchFamily="34" charset="0"/>
              <a:buChar char="•"/>
            </a:pPr>
            <a:r>
              <a:rPr lang="en-US" sz="2000" dirty="0"/>
              <a:t>We have 2 graphs in the next slide : we chose 20 central cities and put the other ones as “others”</a:t>
            </a:r>
          </a:p>
          <a:p>
            <a:pPr marL="742950" lvl="1" indent="-285750" algn="l" rtl="0">
              <a:buFont typeface="Courier New" panose="02070309020205020404" pitchFamily="49" charset="0"/>
              <a:buChar char="o"/>
            </a:pPr>
            <a:r>
              <a:rPr lang="en-US" sz="2000" dirty="0"/>
              <a:t>Apartment for sale vs grade of apartment</a:t>
            </a:r>
          </a:p>
          <a:p>
            <a:pPr marL="742950" lvl="1" indent="-285750" algn="l" rtl="0">
              <a:buFont typeface="Courier New" panose="02070309020205020404" pitchFamily="49" charset="0"/>
              <a:buChar char="o"/>
            </a:pPr>
            <a:r>
              <a:rPr lang="en-US" sz="2000" dirty="0"/>
              <a:t>Apartment for rent vs grade of apartment</a:t>
            </a:r>
          </a:p>
          <a:p>
            <a:pPr marL="285750" indent="-285750" algn="l" rtl="0">
              <a:buFont typeface="Arial" panose="020B0604020202020204" pitchFamily="34" charset="0"/>
              <a:buChar char="•"/>
            </a:pPr>
            <a:r>
              <a:rPr lang="en-US" sz="2000" dirty="0"/>
              <a:t>In these graphs we have divided the facilities of the apartments according to the following categories:</a:t>
            </a:r>
          </a:p>
          <a:p>
            <a:pPr marL="742950" lvl="1" indent="-285750" algn="l" rtl="0">
              <a:buFont typeface="Arial" panose="020B0604020202020204" pitchFamily="34" charset="0"/>
              <a:buChar char="•"/>
            </a:pPr>
            <a:endParaRPr lang="en-US" sz="2000" dirty="0"/>
          </a:p>
          <a:p>
            <a:pPr marL="742950" lvl="1" indent="-285750" algn="l" rtl="0">
              <a:buFont typeface="Arial" panose="020B0604020202020204" pitchFamily="34" charset="0"/>
              <a:buChar char="•"/>
            </a:pPr>
            <a:endParaRPr lang="en-US" sz="2000" dirty="0"/>
          </a:p>
          <a:p>
            <a:pPr marL="742950" lvl="1" indent="-285750" algn="l" rtl="0">
              <a:buFont typeface="Arial" panose="020B0604020202020204" pitchFamily="34" charset="0"/>
              <a:buChar char="•"/>
            </a:pPr>
            <a:endParaRPr lang="en-US" sz="2000" dirty="0"/>
          </a:p>
          <a:p>
            <a:pPr marL="742950" lvl="1" indent="-285750" algn="l" rtl="0">
              <a:buFont typeface="Arial" panose="020B0604020202020204" pitchFamily="34" charset="0"/>
              <a:buChar char="•"/>
            </a:pPr>
            <a:endParaRPr lang="en-US" sz="2000" dirty="0"/>
          </a:p>
          <a:p>
            <a:pPr lvl="1" algn="l" rtl="0"/>
            <a:endParaRPr lang="en-US" sz="2000" dirty="0"/>
          </a:p>
          <a:p>
            <a:pPr marL="285750" indent="-285750" algn="l" rtl="0">
              <a:buFont typeface="Arial" panose="020B0604020202020204" pitchFamily="34" charset="0"/>
              <a:buChar char="•"/>
            </a:pPr>
            <a:r>
              <a:rPr lang="en-US" sz="2000" dirty="0"/>
              <a:t>It is important to note that we did not take the geographical location of the city in the country as a part of the calculation of its rating. This rating  is based on the apartment’s facilities only</a:t>
            </a:r>
          </a:p>
          <a:p>
            <a:pPr marL="285750" indent="-285750" algn="l" rtl="0">
              <a:buFont typeface="Arial" panose="020B0604020202020204" pitchFamily="34" charset="0"/>
              <a:buChar char="•"/>
            </a:pPr>
            <a:r>
              <a:rPr lang="en-US" sz="2000" dirty="0"/>
              <a:t>From the graphs we can see that the cities with the highest score combined with a low price will give it the best position / score</a:t>
            </a:r>
          </a:p>
          <a:p>
            <a:pPr marL="285750" indent="-285750" algn="l" rtl="0">
              <a:buFont typeface="Arial" panose="020B0604020202020204" pitchFamily="34" charset="0"/>
              <a:buChar char="•"/>
            </a:pPr>
            <a:r>
              <a:rPr lang="en-US" sz="2000" dirty="0"/>
              <a:t>The cities with the best position / score that stand both for sale and rent are:  </a:t>
            </a:r>
          </a:p>
          <a:p>
            <a:pPr marL="742950" lvl="1" indent="-285750" algn="l" rtl="0">
              <a:buFont typeface="Courier New" panose="02070309020205020404" pitchFamily="49" charset="0"/>
              <a:buChar char="o"/>
            </a:pPr>
            <a:r>
              <a:rPr lang="en-US" dirty="0"/>
              <a:t>Ashkelon</a:t>
            </a:r>
          </a:p>
          <a:p>
            <a:pPr marL="742950" lvl="1" indent="-285750" algn="l" rtl="0">
              <a:buFont typeface="Courier New" panose="02070309020205020404" pitchFamily="49" charset="0"/>
              <a:buChar char="o"/>
            </a:pPr>
            <a:r>
              <a:rPr lang="en-US" dirty="0"/>
              <a:t>Nahariya</a:t>
            </a:r>
          </a:p>
          <a:p>
            <a:pPr marL="742950" lvl="1" indent="-285750" algn="l" rtl="0">
              <a:buFont typeface="Courier New" panose="02070309020205020404" pitchFamily="49" charset="0"/>
              <a:buChar char="o"/>
            </a:pPr>
            <a:r>
              <a:rPr lang="en-US" dirty="0"/>
              <a:t>Hedera</a:t>
            </a:r>
          </a:p>
          <a:p>
            <a:pPr marL="742950" lvl="1" indent="-285750" algn="l" rtl="0">
              <a:buFont typeface="Courier New" panose="02070309020205020404" pitchFamily="49" charset="0"/>
              <a:buChar char="o"/>
            </a:pPr>
            <a:r>
              <a:rPr lang="en-US" dirty="0"/>
              <a:t>Beer Sheva</a:t>
            </a:r>
          </a:p>
          <a:p>
            <a:pPr marL="342900" indent="-342900" algn="l" rtl="0">
              <a:buFont typeface="Arial" panose="020B0604020202020204" pitchFamily="34" charset="0"/>
              <a:buChar char="•"/>
            </a:pPr>
            <a:r>
              <a:rPr lang="en-US" sz="2000" dirty="0"/>
              <a:t>And this is because they have the highest score relative to the average prices which are among the lowest</a:t>
            </a:r>
          </a:p>
        </p:txBody>
      </p:sp>
      <p:sp>
        <p:nvSpPr>
          <p:cNvPr id="11" name="TextBox 10"/>
          <p:cNvSpPr txBox="1"/>
          <p:nvPr/>
        </p:nvSpPr>
        <p:spPr>
          <a:xfrm>
            <a:off x="144780" y="1916586"/>
            <a:ext cx="2682240" cy="1477328"/>
          </a:xfrm>
          <a:prstGeom prst="rect">
            <a:avLst/>
          </a:prstGeom>
          <a:noFill/>
        </p:spPr>
        <p:txBody>
          <a:bodyPr wrap="square" rtlCol="1">
            <a:spAutoFit/>
          </a:bodyPr>
          <a:lstStyle/>
          <a:p>
            <a:pPr marL="742950" lvl="1" indent="-285750" algn="l" rtl="0">
              <a:buFont typeface="Courier New" panose="02070309020205020404" pitchFamily="49" charset="0"/>
              <a:buChar char="o"/>
            </a:pPr>
            <a:r>
              <a:rPr lang="en-US" dirty="0"/>
              <a:t>Property type</a:t>
            </a:r>
          </a:p>
          <a:p>
            <a:pPr marL="742950" lvl="1" indent="-285750" algn="l" rtl="0">
              <a:buFont typeface="Courier New" panose="02070309020205020404" pitchFamily="49" charset="0"/>
              <a:buChar char="o"/>
            </a:pPr>
            <a:r>
              <a:rPr lang="en-US" dirty="0"/>
              <a:t>Property condition</a:t>
            </a:r>
          </a:p>
          <a:p>
            <a:pPr marL="742950" lvl="1" indent="-285750" algn="l" rtl="0">
              <a:buFont typeface="Courier New" panose="02070309020205020404" pitchFamily="49" charset="0"/>
              <a:buChar char="o"/>
            </a:pPr>
            <a:r>
              <a:rPr lang="en-US" dirty="0"/>
              <a:t>Number of rooms </a:t>
            </a:r>
          </a:p>
          <a:p>
            <a:pPr marL="742950" lvl="1" indent="-285750" algn="l" rtl="0">
              <a:buFont typeface="Courier New" panose="02070309020205020404" pitchFamily="49" charset="0"/>
              <a:buChar char="o"/>
            </a:pPr>
            <a:r>
              <a:rPr lang="en-US" dirty="0"/>
              <a:t>parking</a:t>
            </a:r>
          </a:p>
          <a:p>
            <a:pPr marL="742950" lvl="1" indent="-285750" algn="l" rtl="0">
              <a:buFont typeface="Courier New" panose="02070309020205020404" pitchFamily="49" charset="0"/>
              <a:buChar char="o"/>
            </a:pPr>
            <a:r>
              <a:rPr lang="en-US" dirty="0"/>
              <a:t>air conditioner</a:t>
            </a:r>
          </a:p>
        </p:txBody>
      </p:sp>
      <p:sp>
        <p:nvSpPr>
          <p:cNvPr id="13" name="TextBox 12"/>
          <p:cNvSpPr txBox="1"/>
          <p:nvPr/>
        </p:nvSpPr>
        <p:spPr>
          <a:xfrm>
            <a:off x="2392462" y="1916586"/>
            <a:ext cx="2647406" cy="1754326"/>
          </a:xfrm>
          <a:prstGeom prst="rect">
            <a:avLst/>
          </a:prstGeom>
          <a:noFill/>
        </p:spPr>
        <p:txBody>
          <a:bodyPr wrap="square" rtlCol="1">
            <a:spAutoFit/>
          </a:bodyPr>
          <a:lstStyle/>
          <a:p>
            <a:pPr marL="742950" lvl="1" indent="-285750" algn="l" rtl="0">
              <a:buFont typeface="Courier New" panose="02070309020205020404" pitchFamily="49" charset="0"/>
              <a:buChar char="o"/>
            </a:pPr>
            <a:r>
              <a:rPr lang="en-US" dirty="0"/>
              <a:t>Elevator</a:t>
            </a:r>
          </a:p>
          <a:p>
            <a:pPr marL="742950" lvl="1" indent="-285750" algn="l" rtl="0">
              <a:buFont typeface="Courier New" panose="02070309020205020404" pitchFamily="49" charset="0"/>
              <a:buChar char="o"/>
            </a:pPr>
            <a:r>
              <a:rPr lang="en-US" dirty="0"/>
              <a:t>Sun boiler</a:t>
            </a:r>
          </a:p>
          <a:p>
            <a:pPr marL="742950" lvl="1" indent="-285750" algn="l" rtl="0">
              <a:buFont typeface="Courier New" panose="02070309020205020404" pitchFamily="49" charset="0"/>
              <a:buChar char="o"/>
            </a:pPr>
            <a:r>
              <a:rPr lang="en-US" dirty="0"/>
              <a:t>storage room</a:t>
            </a:r>
          </a:p>
          <a:p>
            <a:pPr marL="742950" lvl="1" indent="-285750" algn="l" rtl="0">
              <a:buFont typeface="Courier New" panose="02070309020205020404" pitchFamily="49" charset="0"/>
              <a:buChar char="o"/>
            </a:pPr>
            <a:r>
              <a:rPr lang="en-US" dirty="0"/>
              <a:t>Bomb shelter</a:t>
            </a:r>
          </a:p>
          <a:p>
            <a:pPr marL="742950" lvl="1" indent="-285750" algn="l" rtl="0">
              <a:buFont typeface="Courier New" panose="02070309020205020404" pitchFamily="49" charset="0"/>
              <a:buChar char="o"/>
            </a:pPr>
            <a:r>
              <a:rPr lang="en-US" dirty="0"/>
              <a:t>Window borders</a:t>
            </a:r>
            <a:endParaRPr lang="he-IL" dirty="0"/>
          </a:p>
          <a:p>
            <a:pPr marL="285750" indent="-285750" algn="l" rtl="0">
              <a:buFont typeface="Courier New" panose="02070309020205020404" pitchFamily="49" charset="0"/>
              <a:buChar char="o"/>
            </a:pPr>
            <a:endParaRPr lang="he-IL" dirty="0"/>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19</a:t>
            </a:fld>
            <a:endParaRPr lang="he-IL" dirty="0"/>
          </a:p>
        </p:txBody>
      </p:sp>
    </p:spTree>
    <p:extLst>
      <p:ext uri="{BB962C8B-B14F-4D97-AF65-F5344CB8AC3E}">
        <p14:creationId xmlns:p14="http://schemas.microsoft.com/office/powerpoint/2010/main" val="12431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F71F6B20-7AD2-4FE4-A909-27410DABFA36}"/>
              </a:ext>
            </a:extLst>
          </p:cNvPr>
          <p:cNvSpPr txBox="1">
            <a:spLocks/>
          </p:cNvSpPr>
          <p:nvPr/>
        </p:nvSpPr>
        <p:spPr>
          <a:xfrm>
            <a:off x="1069848" y="179832"/>
            <a:ext cx="10058400" cy="1609344"/>
          </a:xfrm>
          <a:prstGeom prst="rect">
            <a:avLst/>
          </a:prstGeom>
        </p:spPr>
        <p:txBody>
          <a:bodyPr vert="horz" lIns="91440" tIns="45720" rIns="91440" bIns="45720" rtlCol="0" anchor="b">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8000" b="1" dirty="0">
                <a:solidFill>
                  <a:schemeClr val="accent1">
                    <a:lumMod val="50000"/>
                  </a:schemeClr>
                </a:solidFill>
                <a:latin typeface="Josefin Sans SemiBold" pitchFamily="2" charset="0"/>
              </a:rPr>
              <a:t>Students</a:t>
            </a:r>
            <a:endParaRPr lang="en-IL" sz="7200" b="1" dirty="0">
              <a:solidFill>
                <a:schemeClr val="accent1">
                  <a:lumMod val="50000"/>
                </a:schemeClr>
              </a:solidFill>
              <a:latin typeface="Josefin Sans SemiBold" pitchFamily="2" charset="0"/>
            </a:endParaRPr>
          </a:p>
        </p:txBody>
      </p:sp>
      <p:sp>
        <p:nvSpPr>
          <p:cNvPr id="6" name="מציין מיקום תוכן 2">
            <a:extLst>
              <a:ext uri="{FF2B5EF4-FFF2-40B4-BE49-F238E27FC236}">
                <a16:creationId xmlns:a16="http://schemas.microsoft.com/office/drawing/2014/main" id="{06CC036B-5985-46C3-9E78-22C41E8E0FE2}"/>
              </a:ext>
            </a:extLst>
          </p:cNvPr>
          <p:cNvSpPr txBox="1">
            <a:spLocks/>
          </p:cNvSpPr>
          <p:nvPr/>
        </p:nvSpPr>
        <p:spPr>
          <a:xfrm>
            <a:off x="1069848" y="4330954"/>
            <a:ext cx="10058400" cy="4050792"/>
          </a:xfrm>
          <a:prstGeom prst="rect">
            <a:avLst/>
          </a:prstGeom>
        </p:spPr>
        <p:txBody>
          <a:bodyPr vert="horz" lIns="91440" tIns="45720" rIns="91440" bIns="45720" rtlCol="0">
            <a:normAutofit/>
          </a:bodyPr>
          <a:lstStyle>
            <a:lvl1pPr marL="0" indent="0" algn="ctr" defTabSz="914400" rtl="1" eaLnBrk="1" latinLnBrk="0" hangingPunct="1">
              <a:lnSpc>
                <a:spcPct val="90000"/>
              </a:lnSpc>
              <a:spcBef>
                <a:spcPts val="1000"/>
              </a:spcBef>
              <a:buFont typeface="Wingdings 2" pitchFamily="18" charset="2"/>
              <a:buNone/>
              <a:defRPr sz="2400" kern="1200">
                <a:solidFill>
                  <a:schemeClr val="tx1">
                    <a:lumMod val="75000"/>
                    <a:lumOff val="25000"/>
                  </a:schemeClr>
                </a:solidFill>
                <a:latin typeface="+mn-lt"/>
                <a:ea typeface="+mn-ea"/>
                <a:cs typeface="+mn-cs"/>
              </a:defRPr>
            </a:lvl1pPr>
            <a:lvl2pPr marL="457200" indent="0" algn="ctr" defTabSz="914400" rtl="1" eaLnBrk="1" latinLnBrk="0" hangingPunct="1">
              <a:lnSpc>
                <a:spcPct val="90000"/>
              </a:lnSpc>
              <a:spcBef>
                <a:spcPts val="500"/>
              </a:spcBef>
              <a:buFont typeface="Wingdings 2" pitchFamily="18" charset="2"/>
              <a:buNone/>
              <a:defRPr sz="2800" kern="1200">
                <a:solidFill>
                  <a:schemeClr val="tx1"/>
                </a:solidFill>
                <a:latin typeface="+mn-lt"/>
                <a:ea typeface="+mn-ea"/>
                <a:cs typeface="+mn-cs"/>
              </a:defRPr>
            </a:lvl2pPr>
            <a:lvl3pPr marL="914400" indent="0" algn="ctr" defTabSz="914400" rtl="1" eaLnBrk="1" latinLnBrk="0" hangingPunct="1">
              <a:lnSpc>
                <a:spcPct val="90000"/>
              </a:lnSpc>
              <a:spcBef>
                <a:spcPts val="500"/>
              </a:spcBef>
              <a:buFont typeface="Wingdings 2" pitchFamily="18" charset="2"/>
              <a:buNone/>
              <a:defRPr sz="2400" kern="1200">
                <a:solidFill>
                  <a:schemeClr val="tx1"/>
                </a:solidFill>
                <a:latin typeface="+mn-lt"/>
                <a:ea typeface="+mn-ea"/>
                <a:cs typeface="+mn-cs"/>
              </a:defRPr>
            </a:lvl3pPr>
            <a:lvl4pPr marL="1371600" indent="0" algn="ctr" defTabSz="914400" rtl="1"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4pPr>
            <a:lvl5pPr marL="1828800" indent="0" algn="ctr" defTabSz="914400" rtl="1" eaLnBrk="1" latinLnBrk="0" hangingPunct="1">
              <a:lnSpc>
                <a:spcPct val="90000"/>
              </a:lnSpc>
              <a:spcBef>
                <a:spcPts val="500"/>
              </a:spcBef>
              <a:buFont typeface="Wingdings 2" pitchFamily="18" charset="2"/>
              <a:buNone/>
              <a:defRPr sz="2000" kern="1200">
                <a:solidFill>
                  <a:schemeClr val="tx1"/>
                </a:solidFill>
                <a:latin typeface="+mn-lt"/>
                <a:ea typeface="+mn-ea"/>
                <a:cs typeface="+mn-cs"/>
              </a:defRPr>
            </a:lvl5pPr>
            <a:lvl6pPr marL="22860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6pPr>
            <a:lvl7pPr marL="27432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7pPr>
            <a:lvl8pPr marL="32004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8pPr>
            <a:lvl9pPr marL="3657600" indent="0" algn="ctr" defTabSz="914400" rtl="1" eaLnBrk="1" latinLnBrk="0" hangingPunct="1">
              <a:spcBef>
                <a:spcPct val="20000"/>
              </a:spcBef>
              <a:buFont typeface="Wingdings 2" pitchFamily="18" charset="2"/>
              <a:buNone/>
              <a:defRPr sz="2000" kern="1200">
                <a:solidFill>
                  <a:schemeClr val="tx1"/>
                </a:solidFill>
                <a:latin typeface="+mn-lt"/>
                <a:ea typeface="+mn-ea"/>
                <a:cs typeface="+mn-cs"/>
              </a:defRPr>
            </a:lvl9pPr>
          </a:lstStyle>
          <a:p>
            <a:pPr algn="l"/>
            <a:r>
              <a:rPr lang="he-IL" sz="3200" b="1" dirty="0">
                <a:latin typeface="Arial" panose="020B0604020202020204" pitchFamily="34" charset="0"/>
                <a:cs typeface="Arial" panose="020B0604020202020204" pitchFamily="34" charset="0"/>
              </a:rPr>
              <a:t>204269245</a:t>
            </a:r>
            <a:r>
              <a:rPr lang="en-US" sz="3200" b="1" dirty="0"/>
              <a:t>Moshe Gorgy   </a:t>
            </a:r>
          </a:p>
          <a:p>
            <a:pPr algn="l"/>
            <a:r>
              <a:rPr lang="en-US" sz="3200" b="1" dirty="0"/>
              <a:t>Yarin </a:t>
            </a:r>
            <a:r>
              <a:rPr lang="en-US" sz="3200" b="1" dirty="0" err="1"/>
              <a:t>Mordechay</a:t>
            </a:r>
            <a:r>
              <a:rPr lang="en-US" sz="3200" b="1" dirty="0"/>
              <a:t>   </a:t>
            </a:r>
            <a:r>
              <a:rPr lang="en-US" sz="3200" b="1" dirty="0">
                <a:latin typeface="Arial" panose="020B0604020202020204" pitchFamily="34" charset="0"/>
                <a:cs typeface="Arial" panose="020B0604020202020204" pitchFamily="34" charset="0"/>
              </a:rPr>
              <a:t>308034826</a:t>
            </a:r>
          </a:p>
          <a:p>
            <a:pPr algn="l"/>
            <a:r>
              <a:rPr lang="he-IL" sz="3200" b="1" dirty="0">
                <a:latin typeface="Arial" panose="020B0604020202020204" pitchFamily="34" charset="0"/>
                <a:cs typeface="Arial" panose="020B0604020202020204" pitchFamily="34" charset="0"/>
              </a:rPr>
              <a:t>311317937</a:t>
            </a:r>
            <a:r>
              <a:rPr lang="he-IL" sz="3200" b="1" dirty="0"/>
              <a:t> </a:t>
            </a:r>
            <a:r>
              <a:rPr lang="en-US" sz="3200" b="1" dirty="0"/>
              <a:t>Ron </a:t>
            </a:r>
            <a:r>
              <a:rPr lang="en-US" sz="3200" b="1" dirty="0" err="1"/>
              <a:t>Daniely</a:t>
            </a:r>
            <a:r>
              <a:rPr lang="en-US" sz="3200" b="1" dirty="0"/>
              <a:t>  </a:t>
            </a:r>
            <a:endParaRPr lang="en-IL" sz="3200" b="1" dirty="0"/>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2</a:t>
            </a:fld>
            <a:endParaRPr lang="he-IL"/>
          </a:p>
        </p:txBody>
      </p:sp>
    </p:spTree>
    <p:extLst>
      <p:ext uri="{BB962C8B-B14F-4D97-AF65-F5344CB8AC3E}">
        <p14:creationId xmlns:p14="http://schemas.microsoft.com/office/powerpoint/2010/main" val="1036805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25349" y="113211"/>
            <a:ext cx="11771068" cy="749997"/>
          </a:xfrm>
        </p:spPr>
        <p:txBody>
          <a:bodyPr>
            <a:noAutofit/>
          </a:bodyPr>
          <a:lstStyle/>
          <a:p>
            <a:pPr algn="ctr"/>
            <a:r>
              <a:rPr lang="en-US" sz="3200" dirty="0">
                <a:solidFill>
                  <a:schemeClr val="accent1">
                    <a:lumMod val="50000"/>
                  </a:schemeClr>
                </a:solidFill>
                <a:latin typeface="Josefin Sans Medium" pitchFamily="2" charset="0"/>
                <a:cs typeface="Aharoni" panose="02010803020104030203" pitchFamily="2" charset="-79"/>
              </a:rPr>
              <a:t>Best values – Which cities gives the best values for money</a:t>
            </a:r>
            <a:endParaRPr lang="he-IL" sz="3200" dirty="0">
              <a:solidFill>
                <a:schemeClr val="accent1">
                  <a:lumMod val="50000"/>
                </a:schemeClr>
              </a:solidFill>
              <a:latin typeface="Josefin Sans Medium" pitchFamily="2" charset="0"/>
              <a:cs typeface="Aharoni" panose="02010803020104030203" pitchFamily="2" charset="-79"/>
            </a:endParaRPr>
          </a:p>
        </p:txBody>
      </p:sp>
      <p:pic>
        <p:nvPicPr>
          <p:cNvPr id="8" name="תמונה 7">
            <a:hlinkClick r:id="rId2"/>
          </p:cNvPr>
          <p:cNvPicPr>
            <a:picLocks noChangeAspect="1"/>
          </p:cNvPicPr>
          <p:nvPr/>
        </p:nvPicPr>
        <p:blipFill rotWithShape="1">
          <a:blip r:embed="rId3"/>
          <a:srcRect l="30750" t="12963" r="35334" b="13704"/>
          <a:stretch/>
        </p:blipFill>
        <p:spPr>
          <a:xfrm>
            <a:off x="-98457" y="863208"/>
            <a:ext cx="6064069" cy="5994792"/>
          </a:xfrm>
          <a:prstGeom prst="rect">
            <a:avLst/>
          </a:prstGeom>
        </p:spPr>
      </p:pic>
      <p:pic>
        <p:nvPicPr>
          <p:cNvPr id="9" name="תמונה 8">
            <a:hlinkClick r:id="rId4"/>
          </p:cNvPr>
          <p:cNvPicPr>
            <a:picLocks noChangeAspect="1"/>
          </p:cNvPicPr>
          <p:nvPr/>
        </p:nvPicPr>
        <p:blipFill rotWithShape="1">
          <a:blip r:embed="rId5"/>
          <a:srcRect l="30583" t="12667" r="35833" b="13852"/>
          <a:stretch/>
        </p:blipFill>
        <p:spPr>
          <a:xfrm>
            <a:off x="6005005" y="820438"/>
            <a:ext cx="6064068" cy="6056812"/>
          </a:xfrm>
          <a:prstGeom prst="rect">
            <a:avLst/>
          </a:prstGeom>
        </p:spPr>
      </p:pic>
      <p:sp>
        <p:nvSpPr>
          <p:cNvPr id="10" name="אליפסה 9"/>
          <p:cNvSpPr/>
          <p:nvPr/>
        </p:nvSpPr>
        <p:spPr>
          <a:xfrm>
            <a:off x="3261360" y="5049520"/>
            <a:ext cx="1930400" cy="130683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אליפסה 12"/>
          <p:cNvSpPr/>
          <p:nvPr/>
        </p:nvSpPr>
        <p:spPr>
          <a:xfrm>
            <a:off x="8778240" y="4947920"/>
            <a:ext cx="1960880" cy="14122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20</a:t>
            </a:fld>
            <a:endParaRPr lang="he-IL"/>
          </a:p>
        </p:txBody>
      </p:sp>
    </p:spTree>
    <p:extLst>
      <p:ext uri="{BB962C8B-B14F-4D97-AF65-F5344CB8AC3E}">
        <p14:creationId xmlns:p14="http://schemas.microsoft.com/office/powerpoint/2010/main" val="303133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08517" y="2165695"/>
            <a:ext cx="8196981" cy="3539430"/>
          </a:xfrm>
          <a:prstGeom prst="rect">
            <a:avLst/>
          </a:prstGeom>
          <a:noFill/>
        </p:spPr>
        <p:txBody>
          <a:bodyPr wrap="square" rtlCol="1">
            <a:spAutoFit/>
          </a:bodyPr>
          <a:lstStyle/>
          <a:p>
            <a:pPr marL="457200" indent="-457200" algn="l" rtl="0">
              <a:buFont typeface="Wingdings" panose="05000000000000000000" pitchFamily="2" charset="2"/>
              <a:buChar char="v"/>
            </a:pPr>
            <a:r>
              <a:rPr lang="en-US" sz="2800" dirty="0"/>
              <a:t>The COVID-19 Pandemic affected the entire country in all sorts of aspects.  One of them, of course, is the apartment industry.  Due to the situation where people could not work and earn money for living, their additional  source of income is their assets.</a:t>
            </a:r>
          </a:p>
          <a:p>
            <a:pPr marL="457200" indent="-457200" algn="l" rtl="0">
              <a:buFont typeface="Wingdings" panose="05000000000000000000" pitchFamily="2" charset="2"/>
              <a:buChar char="v"/>
            </a:pPr>
            <a:r>
              <a:rPr lang="en-US" sz="2800" dirty="0"/>
              <a:t>We can understand from the charts on the following pages that the pandemic had an bad influence on the prices in the market…</a:t>
            </a:r>
            <a:endParaRPr lang="he-IL" sz="2800" dirty="0"/>
          </a:p>
        </p:txBody>
      </p:sp>
      <p:sp>
        <p:nvSpPr>
          <p:cNvPr id="12" name="כותרת 1"/>
          <p:cNvSpPr txBox="1">
            <a:spLocks/>
          </p:cNvSpPr>
          <p:nvPr/>
        </p:nvSpPr>
        <p:spPr>
          <a:xfrm>
            <a:off x="773328" y="-30202"/>
            <a:ext cx="10510155" cy="2585322"/>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accent1">
                    <a:lumMod val="50000"/>
                  </a:schemeClr>
                </a:solidFill>
                <a:latin typeface="Josefin Sans Medium" pitchFamily="2" charset="0"/>
                <a:cs typeface="Aharoni" panose="02010803020104030203" pitchFamily="2" charset="-79"/>
              </a:rPr>
              <a:t>The influence of Covid-19 on the market </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2" name="מציין מיקום של מספר שקופית 1"/>
          <p:cNvSpPr>
            <a:spLocks noGrp="1"/>
          </p:cNvSpPr>
          <p:nvPr>
            <p:ph type="sldNum" sz="quarter" idx="12"/>
          </p:nvPr>
        </p:nvSpPr>
        <p:spPr>
          <a:xfrm>
            <a:off x="8617527" y="6356350"/>
            <a:ext cx="2743200" cy="365125"/>
          </a:xfrm>
        </p:spPr>
        <p:txBody>
          <a:bodyPr/>
          <a:lstStyle/>
          <a:p>
            <a:fld id="{9470D5C6-ECF9-4E88-B26F-9687F468E69B}" type="slidenum">
              <a:rPr lang="he-IL" smtClean="0"/>
              <a:t>21</a:t>
            </a:fld>
            <a:endParaRPr lang="he-IL"/>
          </a:p>
        </p:txBody>
      </p:sp>
      <p:pic>
        <p:nvPicPr>
          <p:cNvPr id="4" name="תמונה 3" descr="תמונה שמכילה לוח&#10;&#10;התיאור נוצר באופן אוטומטי">
            <a:extLst>
              <a:ext uri="{FF2B5EF4-FFF2-40B4-BE49-F238E27FC236}">
                <a16:creationId xmlns:a16="http://schemas.microsoft.com/office/drawing/2014/main" id="{33D27B88-9638-4740-96D3-4D30897F3C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383" y="2425685"/>
            <a:ext cx="2172535" cy="2172535"/>
          </a:xfrm>
          <a:prstGeom prst="rect">
            <a:avLst/>
          </a:prstGeom>
          <a:ln>
            <a:noFill/>
          </a:ln>
          <a:effectLst>
            <a:softEdge rad="112500"/>
          </a:effectLst>
        </p:spPr>
      </p:pic>
    </p:spTree>
    <p:extLst>
      <p:ext uri="{BB962C8B-B14F-4D97-AF65-F5344CB8AC3E}">
        <p14:creationId xmlns:p14="http://schemas.microsoft.com/office/powerpoint/2010/main" val="345259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13F258C-78D5-42F9-B319-B557D3757173}"/>
              </a:ext>
            </a:extLst>
          </p:cNvPr>
          <p:cNvSpPr>
            <a:spLocks noGrp="1"/>
          </p:cNvSpPr>
          <p:nvPr>
            <p:ph type="sldNum" sz="quarter" idx="12"/>
          </p:nvPr>
        </p:nvSpPr>
        <p:spPr/>
        <p:txBody>
          <a:bodyPr/>
          <a:lstStyle/>
          <a:p>
            <a:fld id="{9470D5C6-ECF9-4E88-B26F-9687F468E69B}" type="slidenum">
              <a:rPr lang="he-IL" smtClean="0"/>
              <a:t>22</a:t>
            </a:fld>
            <a:endParaRPr lang="he-IL"/>
          </a:p>
        </p:txBody>
      </p:sp>
      <p:pic>
        <p:nvPicPr>
          <p:cNvPr id="5" name="תמונה 4">
            <a:hlinkClick r:id="rId2"/>
            <a:extLst>
              <a:ext uri="{FF2B5EF4-FFF2-40B4-BE49-F238E27FC236}">
                <a16:creationId xmlns:a16="http://schemas.microsoft.com/office/drawing/2014/main" id="{152AC6F9-084C-43C4-A768-37E24A633FA9}"/>
              </a:ext>
            </a:extLst>
          </p:cNvPr>
          <p:cNvPicPr>
            <a:picLocks noChangeAspect="1"/>
          </p:cNvPicPr>
          <p:nvPr/>
        </p:nvPicPr>
        <p:blipFill rotWithShape="1">
          <a:blip r:embed="rId3"/>
          <a:srcRect l="11012" t="19037" r="28349" b="6148"/>
          <a:stretch/>
        </p:blipFill>
        <p:spPr>
          <a:xfrm>
            <a:off x="1256562" y="2332610"/>
            <a:ext cx="9998287" cy="4557244"/>
          </a:xfrm>
          <a:prstGeom prst="rect">
            <a:avLst/>
          </a:prstGeom>
        </p:spPr>
      </p:pic>
      <p:sp>
        <p:nvSpPr>
          <p:cNvPr id="6" name="מלבן 5">
            <a:extLst>
              <a:ext uri="{FF2B5EF4-FFF2-40B4-BE49-F238E27FC236}">
                <a16:creationId xmlns:a16="http://schemas.microsoft.com/office/drawing/2014/main" id="{7B56A8A4-EF17-4504-9A9D-373B69534512}"/>
              </a:ext>
            </a:extLst>
          </p:cNvPr>
          <p:cNvSpPr/>
          <p:nvPr/>
        </p:nvSpPr>
        <p:spPr>
          <a:xfrm>
            <a:off x="0" y="0"/>
            <a:ext cx="10424160" cy="2246769"/>
          </a:xfrm>
          <a:prstGeom prst="rect">
            <a:avLst/>
          </a:prstGeom>
        </p:spPr>
        <p:txBody>
          <a:bodyPr wrap="square">
            <a:spAutoFit/>
          </a:bodyPr>
          <a:lstStyle/>
          <a:p>
            <a:pPr marL="285750" indent="-285750" algn="l" rtl="0">
              <a:buFont typeface="Arial" panose="020B0604020202020204" pitchFamily="34" charset="0"/>
              <a:buChar char="•"/>
            </a:pPr>
            <a:r>
              <a:rPr lang="en-US" sz="2800" dirty="0"/>
              <a:t>From this graph we can see the changes of the prices before and during the “first round” of the pandemic in Israel in some central cities.</a:t>
            </a:r>
          </a:p>
          <a:p>
            <a:pPr marL="285750" indent="-285750" algn="l" rtl="0">
              <a:buFont typeface="Arial" panose="020B0604020202020204" pitchFamily="34" charset="0"/>
              <a:buChar char="•"/>
            </a:pPr>
            <a:r>
              <a:rPr lang="en-US" sz="2800" dirty="0"/>
              <a:t>The differences in these periods of time are between 3% - 10% higher.</a:t>
            </a:r>
          </a:p>
        </p:txBody>
      </p:sp>
    </p:spTree>
    <p:extLst>
      <p:ext uri="{BB962C8B-B14F-4D97-AF65-F5344CB8AC3E}">
        <p14:creationId xmlns:p14="http://schemas.microsoft.com/office/powerpoint/2010/main" val="1655528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95C073E-0027-493F-A899-BF7C1E6DC4D2}"/>
              </a:ext>
            </a:extLst>
          </p:cNvPr>
          <p:cNvSpPr>
            <a:spLocks noGrp="1"/>
          </p:cNvSpPr>
          <p:nvPr>
            <p:ph type="title"/>
          </p:nvPr>
        </p:nvSpPr>
        <p:spPr>
          <a:xfrm>
            <a:off x="154004" y="365760"/>
            <a:ext cx="11206723" cy="2088682"/>
          </a:xfrm>
        </p:spPr>
        <p:txBody>
          <a:bodyPr>
            <a:noAutofit/>
          </a:bodyPr>
          <a:lstStyle/>
          <a:p>
            <a:pPr marL="571500" indent="-571500" rtl="0">
              <a:buFont typeface="Arial" panose="020B0604020202020204" pitchFamily="34" charset="0"/>
              <a:buChar char="•"/>
            </a:pPr>
            <a:r>
              <a:rPr lang="en-US" sz="3200" dirty="0">
                <a:latin typeface="+mn-lt"/>
              </a:rPr>
              <a:t>From this graph, we can see that in April the prices were at their peak for sale and rent.</a:t>
            </a:r>
            <a:br>
              <a:rPr lang="en-US" sz="3200" dirty="0">
                <a:latin typeface="+mn-lt"/>
              </a:rPr>
            </a:br>
            <a:br>
              <a:rPr lang="en-US" sz="3200" dirty="0">
                <a:latin typeface="+mn-lt"/>
              </a:rPr>
            </a:br>
            <a:br>
              <a:rPr lang="en-US" sz="3200" dirty="0">
                <a:latin typeface="+mn-lt"/>
              </a:rPr>
            </a:br>
            <a:endParaRPr lang="he-IL" sz="3200" dirty="0">
              <a:latin typeface="+mn-lt"/>
            </a:endParaRPr>
          </a:p>
        </p:txBody>
      </p:sp>
      <p:sp>
        <p:nvSpPr>
          <p:cNvPr id="4" name="מציין מיקום של מספר שקופית 3">
            <a:extLst>
              <a:ext uri="{FF2B5EF4-FFF2-40B4-BE49-F238E27FC236}">
                <a16:creationId xmlns:a16="http://schemas.microsoft.com/office/drawing/2014/main" id="{20822E06-AACA-4733-8272-E328E4748FC0}"/>
              </a:ext>
            </a:extLst>
          </p:cNvPr>
          <p:cNvSpPr>
            <a:spLocks noGrp="1"/>
          </p:cNvSpPr>
          <p:nvPr>
            <p:ph type="sldNum" sz="quarter" idx="12"/>
          </p:nvPr>
        </p:nvSpPr>
        <p:spPr/>
        <p:txBody>
          <a:bodyPr/>
          <a:lstStyle/>
          <a:p>
            <a:fld id="{9470D5C6-ECF9-4E88-B26F-9687F468E69B}" type="slidenum">
              <a:rPr lang="he-IL" smtClean="0"/>
              <a:t>23</a:t>
            </a:fld>
            <a:endParaRPr lang="he-IL"/>
          </a:p>
        </p:txBody>
      </p:sp>
      <p:pic>
        <p:nvPicPr>
          <p:cNvPr id="5" name="תמונה 4">
            <a:hlinkClick r:id="rId2"/>
            <a:extLst>
              <a:ext uri="{FF2B5EF4-FFF2-40B4-BE49-F238E27FC236}">
                <a16:creationId xmlns:a16="http://schemas.microsoft.com/office/drawing/2014/main" id="{0B6E1850-0045-49D0-92F2-EA00433D22A1}"/>
              </a:ext>
            </a:extLst>
          </p:cNvPr>
          <p:cNvPicPr>
            <a:picLocks noChangeAspect="1"/>
          </p:cNvPicPr>
          <p:nvPr/>
        </p:nvPicPr>
        <p:blipFill rotWithShape="1">
          <a:blip r:embed="rId3"/>
          <a:srcRect l="13666" t="18740" r="28323" b="9851"/>
          <a:stretch/>
        </p:blipFill>
        <p:spPr>
          <a:xfrm>
            <a:off x="2060074" y="1400709"/>
            <a:ext cx="9034379" cy="5320766"/>
          </a:xfrm>
          <a:prstGeom prst="rect">
            <a:avLst/>
          </a:prstGeom>
        </p:spPr>
      </p:pic>
    </p:spTree>
    <p:extLst>
      <p:ext uri="{BB962C8B-B14F-4D97-AF65-F5344CB8AC3E}">
        <p14:creationId xmlns:p14="http://schemas.microsoft.com/office/powerpoint/2010/main" val="3679421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hlinkClick r:id="rId2"/>
          </p:cNvPr>
          <p:cNvPicPr>
            <a:picLocks noChangeAspect="1"/>
          </p:cNvPicPr>
          <p:nvPr/>
        </p:nvPicPr>
        <p:blipFill rotWithShape="1">
          <a:blip r:embed="rId3"/>
          <a:srcRect l="17820" t="18945" r="20000" b="10218"/>
          <a:stretch/>
        </p:blipFill>
        <p:spPr>
          <a:xfrm>
            <a:off x="5750560" y="6138"/>
            <a:ext cx="6441440" cy="3120239"/>
          </a:xfrm>
          <a:prstGeom prst="rect">
            <a:avLst/>
          </a:prstGeom>
        </p:spPr>
      </p:pic>
      <p:sp>
        <p:nvSpPr>
          <p:cNvPr id="14" name="TextBox 13"/>
          <p:cNvSpPr txBox="1"/>
          <p:nvPr/>
        </p:nvSpPr>
        <p:spPr>
          <a:xfrm>
            <a:off x="8709" y="1494202"/>
            <a:ext cx="5574405" cy="1323439"/>
          </a:xfrm>
          <a:prstGeom prst="rect">
            <a:avLst/>
          </a:prstGeom>
          <a:noFill/>
        </p:spPr>
        <p:txBody>
          <a:bodyPr wrap="square" rtlCol="1">
            <a:spAutoFit/>
          </a:bodyPr>
          <a:lstStyle/>
          <a:p>
            <a:pPr marL="342900" indent="-342900" algn="l" rtl="0">
              <a:buFont typeface="Wingdings" panose="05000000000000000000" pitchFamily="2" charset="2"/>
              <a:buChar char="v"/>
            </a:pPr>
            <a:r>
              <a:rPr lang="en-US" sz="2000" dirty="0"/>
              <a:t>In these graphs we can see a national average price of apartments that stand for rent and sale.  Here too it is easy to see that the peak of prices during the Pandemic were in April.</a:t>
            </a:r>
            <a:endParaRPr lang="he-IL" sz="2000" dirty="0"/>
          </a:p>
        </p:txBody>
      </p:sp>
      <p:pic>
        <p:nvPicPr>
          <p:cNvPr id="11" name="תמונה 10">
            <a:hlinkClick r:id="rId4"/>
          </p:cNvPr>
          <p:cNvPicPr>
            <a:picLocks noChangeAspect="1"/>
          </p:cNvPicPr>
          <p:nvPr/>
        </p:nvPicPr>
        <p:blipFill rotWithShape="1">
          <a:blip r:embed="rId5"/>
          <a:srcRect l="18846" t="12336" r="19872" b="16325"/>
          <a:stretch/>
        </p:blipFill>
        <p:spPr>
          <a:xfrm>
            <a:off x="87090" y="3017519"/>
            <a:ext cx="6298437" cy="3801933"/>
          </a:xfrm>
          <a:prstGeom prst="rect">
            <a:avLst/>
          </a:prstGeom>
        </p:spPr>
      </p:pic>
      <p:sp>
        <p:nvSpPr>
          <p:cNvPr id="18" name="כותרת 1"/>
          <p:cNvSpPr txBox="1">
            <a:spLocks/>
          </p:cNvSpPr>
          <p:nvPr/>
        </p:nvSpPr>
        <p:spPr>
          <a:xfrm>
            <a:off x="-338515" y="441234"/>
            <a:ext cx="5709411" cy="729980"/>
          </a:xfrm>
          <a:prstGeom prst="rect">
            <a:avLst/>
          </a:prstGeom>
        </p:spPr>
        <p:txBody>
          <a:bodyPr vert="horz" lIns="91440" tIns="45720" rIns="91440" bIns="45720" rtlCol="0" anchor="ctr">
            <a:noAutofit/>
          </a:bodyPr>
          <a:lstStyle>
            <a:lvl1pPr algn="l"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lumMod val="50000"/>
                  </a:schemeClr>
                </a:solidFill>
                <a:latin typeface="Josefin Sans Medium" pitchFamily="2" charset="0"/>
                <a:cs typeface="Aharoni" panose="02010803020104030203" pitchFamily="2" charset="-79"/>
              </a:rPr>
              <a:t>The influence of</a:t>
            </a:r>
            <a:br>
              <a:rPr lang="en-US" sz="3600" b="1" dirty="0">
                <a:solidFill>
                  <a:schemeClr val="accent1">
                    <a:lumMod val="50000"/>
                  </a:schemeClr>
                </a:solidFill>
                <a:latin typeface="Josefin Sans Medium" pitchFamily="2" charset="0"/>
                <a:cs typeface="Aharoni" panose="02010803020104030203" pitchFamily="2" charset="-79"/>
              </a:rPr>
            </a:br>
            <a:r>
              <a:rPr lang="en-US" sz="3600" b="1" dirty="0">
                <a:solidFill>
                  <a:schemeClr val="accent1">
                    <a:lumMod val="50000"/>
                  </a:schemeClr>
                </a:solidFill>
                <a:latin typeface="Josefin Sans Medium" pitchFamily="2" charset="0"/>
                <a:cs typeface="Aharoni" panose="02010803020104030203" pitchFamily="2" charset="-79"/>
              </a:rPr>
              <a:t>Covid-19 </a:t>
            </a:r>
            <a:endParaRPr lang="he-IL" sz="3600" b="1" dirty="0">
              <a:solidFill>
                <a:schemeClr val="accent1">
                  <a:lumMod val="50000"/>
                </a:schemeClr>
              </a:solidFill>
              <a:latin typeface="Josefin Sans Medium" pitchFamily="2" charset="0"/>
              <a:cs typeface="Aharoni" panose="02010803020104030203" pitchFamily="2" charset="-79"/>
            </a:endParaRPr>
          </a:p>
        </p:txBody>
      </p:sp>
      <p:sp>
        <p:nvSpPr>
          <p:cNvPr id="2" name="TextBox 1"/>
          <p:cNvSpPr txBox="1"/>
          <p:nvPr/>
        </p:nvSpPr>
        <p:spPr>
          <a:xfrm>
            <a:off x="6385527" y="3085287"/>
            <a:ext cx="4833257" cy="1600438"/>
          </a:xfrm>
          <a:prstGeom prst="rect">
            <a:avLst/>
          </a:prstGeom>
          <a:noFill/>
        </p:spPr>
        <p:txBody>
          <a:bodyPr wrap="square" rtlCol="1">
            <a:spAutoFit/>
          </a:bodyPr>
          <a:lstStyle/>
          <a:p>
            <a:pPr marL="342900" indent="-342900" algn="l" rtl="0">
              <a:buFont typeface="Wingdings" panose="05000000000000000000" pitchFamily="2" charset="2"/>
              <a:buChar char="v"/>
            </a:pPr>
            <a:r>
              <a:rPr lang="en-US" sz="2000" dirty="0"/>
              <a:t>The data we analyzed can be compared to the information published on the news sites and see that the data is indeed similar.</a:t>
            </a:r>
          </a:p>
          <a:p>
            <a:pPr marL="285750" indent="-285750" algn="l" rtl="0">
              <a:buFont typeface="Arial" panose="020B0604020202020204" pitchFamily="34" charset="0"/>
              <a:buChar char="•"/>
            </a:pPr>
            <a:endParaRPr lang="en-US" dirty="0"/>
          </a:p>
        </p:txBody>
      </p:sp>
      <p:pic>
        <p:nvPicPr>
          <p:cNvPr id="3" name="תמונה 2"/>
          <p:cNvPicPr>
            <a:picLocks noChangeAspect="1"/>
          </p:cNvPicPr>
          <p:nvPr/>
        </p:nvPicPr>
        <p:blipFill rotWithShape="1">
          <a:blip r:embed="rId6"/>
          <a:srcRect l="37417" t="16074" r="19167" b="5260"/>
          <a:stretch/>
        </p:blipFill>
        <p:spPr>
          <a:xfrm>
            <a:off x="6529246" y="4750009"/>
            <a:ext cx="5519035" cy="2537074"/>
          </a:xfrm>
          <a:prstGeom prst="rect">
            <a:avLst/>
          </a:prstGeom>
          <a:ln w="22225">
            <a:solidFill>
              <a:schemeClr val="tx1"/>
            </a:solidFill>
          </a:ln>
        </p:spPr>
      </p:pic>
      <p:sp>
        <p:nvSpPr>
          <p:cNvPr id="4" name="מציין מיקום של מספר שקופית 3"/>
          <p:cNvSpPr>
            <a:spLocks noGrp="1"/>
          </p:cNvSpPr>
          <p:nvPr>
            <p:ph type="sldNum" sz="quarter" idx="12"/>
          </p:nvPr>
        </p:nvSpPr>
        <p:spPr/>
        <p:txBody>
          <a:bodyPr/>
          <a:lstStyle/>
          <a:p>
            <a:fld id="{9470D5C6-ECF9-4E88-B26F-9687F468E69B}" type="slidenum">
              <a:rPr lang="he-IL" smtClean="0"/>
              <a:t>24</a:t>
            </a:fld>
            <a:endParaRPr lang="he-IL"/>
          </a:p>
        </p:txBody>
      </p:sp>
    </p:spTree>
    <p:extLst>
      <p:ext uri="{BB962C8B-B14F-4D97-AF65-F5344CB8AC3E}">
        <p14:creationId xmlns:p14="http://schemas.microsoft.com/office/powerpoint/2010/main" val="2843915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p:cNvSpPr>
            <a:spLocks noGrp="1"/>
          </p:cNvSpPr>
          <p:nvPr>
            <p:ph type="title"/>
          </p:nvPr>
        </p:nvSpPr>
        <p:spPr>
          <a:xfrm>
            <a:off x="1250831" y="452953"/>
            <a:ext cx="10515600" cy="1325562"/>
          </a:xfrm>
        </p:spPr>
        <p:txBody>
          <a:bodyPr>
            <a:noAutofit/>
          </a:bodyPr>
          <a:lstStyle/>
          <a:p>
            <a:pPr algn="ctr"/>
            <a:r>
              <a:rPr lang="en-US" sz="7200" dirty="0">
                <a:solidFill>
                  <a:schemeClr val="accent1">
                    <a:lumMod val="50000"/>
                  </a:schemeClr>
                </a:solidFill>
                <a:effectLst>
                  <a:outerShdw blurRad="38100" dist="38100" dir="2700000" algn="tl">
                    <a:srgbClr val="000000">
                      <a:alpha val="43137"/>
                    </a:srgbClr>
                  </a:outerShdw>
                </a:effectLst>
                <a:latin typeface="Josefin Sans Medium" pitchFamily="2" charset="0"/>
              </a:rPr>
              <a:t>Predicative </a:t>
            </a:r>
            <a:r>
              <a:rPr lang="en-US" sz="7200" i="1" dirty="0">
                <a:solidFill>
                  <a:schemeClr val="accent1">
                    <a:lumMod val="50000"/>
                  </a:schemeClr>
                </a:solidFill>
                <a:effectLst>
                  <a:outerShdw blurRad="38100" dist="38100" dir="2700000" algn="tl">
                    <a:srgbClr val="000000">
                      <a:alpha val="43137"/>
                    </a:srgbClr>
                  </a:outerShdw>
                </a:effectLst>
                <a:latin typeface="Josefin Sans Medium" pitchFamily="2" charset="0"/>
              </a:rPr>
              <a:t>Machine</a:t>
            </a:r>
            <a:r>
              <a:rPr lang="en-US" sz="7200" dirty="0">
                <a:solidFill>
                  <a:schemeClr val="accent1">
                    <a:lumMod val="50000"/>
                  </a:schemeClr>
                </a:solidFill>
                <a:effectLst>
                  <a:outerShdw blurRad="38100" dist="38100" dir="2700000" algn="tl">
                    <a:srgbClr val="000000">
                      <a:alpha val="43137"/>
                    </a:srgbClr>
                  </a:outerShdw>
                </a:effectLst>
                <a:latin typeface="Josefin Sans Medium" pitchFamily="2" charset="0"/>
              </a:rPr>
              <a:t> </a:t>
            </a:r>
            <a:r>
              <a:rPr lang="en-US" sz="7200" i="1" dirty="0">
                <a:solidFill>
                  <a:schemeClr val="accent1">
                    <a:lumMod val="50000"/>
                  </a:schemeClr>
                </a:solidFill>
                <a:effectLst>
                  <a:outerShdw blurRad="38100" dist="38100" dir="2700000" algn="tl">
                    <a:srgbClr val="000000">
                      <a:alpha val="43137"/>
                    </a:srgbClr>
                  </a:outerShdw>
                </a:effectLst>
                <a:latin typeface="Josefin Sans Medium" pitchFamily="2" charset="0"/>
              </a:rPr>
              <a:t>learning </a:t>
            </a:r>
            <a:r>
              <a:rPr lang="en-US" sz="7200" dirty="0">
                <a:solidFill>
                  <a:schemeClr val="accent1">
                    <a:lumMod val="50000"/>
                  </a:schemeClr>
                </a:solidFill>
                <a:effectLst>
                  <a:outerShdw blurRad="38100" dist="38100" dir="2700000" algn="tl">
                    <a:srgbClr val="000000">
                      <a:alpha val="43137"/>
                    </a:srgbClr>
                  </a:outerShdw>
                </a:effectLst>
                <a:latin typeface="Josefin Sans Medium" pitchFamily="2" charset="0"/>
              </a:rPr>
              <a:t>Experiments</a:t>
            </a:r>
            <a:endParaRPr lang="he-IL" sz="7200" i="1" dirty="0">
              <a:solidFill>
                <a:schemeClr val="accent1">
                  <a:lumMod val="50000"/>
                </a:schemeClr>
              </a:solidFill>
              <a:effectLst>
                <a:outerShdw blurRad="38100" dist="38100" dir="2700000" algn="tl">
                  <a:srgbClr val="000000">
                    <a:alpha val="43137"/>
                  </a:srgbClr>
                </a:outerShdw>
              </a:effectLst>
              <a:latin typeface="Josefin Sans Medium" pitchFamily="2" charset="0"/>
            </a:endParaRPr>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25</a:t>
            </a:fld>
            <a:endParaRPr lang="he-IL"/>
          </a:p>
        </p:txBody>
      </p:sp>
      <p:pic>
        <p:nvPicPr>
          <p:cNvPr id="5" name="תמונה 4">
            <a:extLst>
              <a:ext uri="{FF2B5EF4-FFF2-40B4-BE49-F238E27FC236}">
                <a16:creationId xmlns:a16="http://schemas.microsoft.com/office/drawing/2014/main" id="{253C6E4F-6CFC-4CAC-BF2B-E70139B09B8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1111" y="2158816"/>
            <a:ext cx="7215039" cy="4497688"/>
          </a:xfrm>
          <a:prstGeom prst="rect">
            <a:avLst/>
          </a:prstGeom>
          <a:ln>
            <a:noFill/>
          </a:ln>
          <a:effectLst>
            <a:softEdge rad="112500"/>
          </a:effectLst>
        </p:spPr>
      </p:pic>
    </p:spTree>
    <p:extLst>
      <p:ext uri="{BB962C8B-B14F-4D97-AF65-F5344CB8AC3E}">
        <p14:creationId xmlns:p14="http://schemas.microsoft.com/office/powerpoint/2010/main" val="594394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548239" y="0"/>
            <a:ext cx="10515600" cy="1325562"/>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Supervised Machine learning</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5" name="TextBox 4"/>
          <p:cNvSpPr txBox="1"/>
          <p:nvPr/>
        </p:nvSpPr>
        <p:spPr>
          <a:xfrm>
            <a:off x="521547" y="1071658"/>
            <a:ext cx="11422380" cy="5120954"/>
          </a:xfrm>
          <a:prstGeom prst="rect">
            <a:avLst/>
          </a:prstGeom>
          <a:noFill/>
        </p:spPr>
        <p:txBody>
          <a:bodyPr wrap="square" rtlCol="1">
            <a:spAutoFit/>
          </a:bodyPr>
          <a:lstStyle/>
          <a:p>
            <a:pPr marL="342900" indent="-342900" algn="l" rtl="0">
              <a:lnSpc>
                <a:spcPct val="150000"/>
              </a:lnSpc>
              <a:buFont typeface="Wingdings" panose="05000000000000000000" pitchFamily="2" charset="2"/>
              <a:buChar char="v"/>
            </a:pPr>
            <a:r>
              <a:rPr lang="en-US" sz="2000" dirty="0"/>
              <a:t>After all the processes we made, our main goal is to predict the price of any apartment for sale or rent based on the features given</a:t>
            </a:r>
            <a:endParaRPr lang="he-IL" sz="2000" dirty="0"/>
          </a:p>
          <a:p>
            <a:pPr marL="342900" indent="-342900" algn="l" rtl="0">
              <a:lnSpc>
                <a:spcPct val="150000"/>
              </a:lnSpc>
              <a:buFont typeface="Wingdings" panose="05000000000000000000" pitchFamily="2" charset="2"/>
              <a:buChar char="v"/>
            </a:pPr>
            <a:r>
              <a:rPr lang="en-US" sz="2000" dirty="0"/>
              <a:t>For this mission we used three different regressions models to look for the best results:</a:t>
            </a:r>
          </a:p>
          <a:p>
            <a:pPr marL="800100" lvl="1" indent="-342900" algn="l" rtl="0">
              <a:lnSpc>
                <a:spcPct val="150000"/>
              </a:lnSpc>
              <a:buFont typeface="Courier New" panose="02070309020205020404" pitchFamily="49" charset="0"/>
              <a:buChar char="o"/>
            </a:pPr>
            <a:r>
              <a:rPr lang="en-US" sz="2000" b="1" dirty="0"/>
              <a:t>Linear regression</a:t>
            </a:r>
          </a:p>
          <a:p>
            <a:pPr marL="800100" lvl="1" indent="-342900" algn="l" rtl="0">
              <a:lnSpc>
                <a:spcPct val="150000"/>
              </a:lnSpc>
              <a:buFont typeface="Courier New" panose="02070309020205020404" pitchFamily="49" charset="0"/>
              <a:buChar char="o"/>
            </a:pPr>
            <a:r>
              <a:rPr lang="en-US" sz="2000" b="1" dirty="0"/>
              <a:t>Lasso </a:t>
            </a:r>
          </a:p>
          <a:p>
            <a:pPr marL="800100" lvl="1" indent="-342900" algn="l" rtl="0">
              <a:lnSpc>
                <a:spcPct val="150000"/>
              </a:lnSpc>
              <a:buFont typeface="Courier New" panose="02070309020205020404" pitchFamily="49" charset="0"/>
              <a:buChar char="o"/>
            </a:pPr>
            <a:r>
              <a:rPr lang="en-US" sz="2000" b="1" dirty="0"/>
              <a:t>Random Forest Regressor</a:t>
            </a:r>
          </a:p>
          <a:p>
            <a:pPr marL="342900" indent="-342900" algn="l" rtl="0">
              <a:lnSpc>
                <a:spcPct val="150000"/>
              </a:lnSpc>
              <a:buFont typeface="Wingdings" panose="05000000000000000000" pitchFamily="2" charset="2"/>
              <a:buChar char="v"/>
            </a:pPr>
            <a:r>
              <a:rPr lang="en-US" sz="2000" dirty="0"/>
              <a:t>For each model, we preprocessed the data by encoding the categorical features and scaling the values.</a:t>
            </a:r>
          </a:p>
          <a:p>
            <a:pPr marL="342900" indent="-342900" algn="l" rtl="0">
              <a:lnSpc>
                <a:spcPct val="150000"/>
              </a:lnSpc>
              <a:buFont typeface="Wingdings" panose="05000000000000000000" pitchFamily="2" charset="2"/>
              <a:buChar char="v"/>
            </a:pPr>
            <a:r>
              <a:rPr lang="en-US" sz="2000" dirty="0"/>
              <a:t>The X represent all the parameters are given on the assets and the labels (Y) are the rent prices and the assets prices value.</a:t>
            </a:r>
          </a:p>
          <a:p>
            <a:pPr marL="342900" indent="-342900" algn="l" rtl="0">
              <a:lnSpc>
                <a:spcPct val="150000"/>
              </a:lnSpc>
              <a:buFont typeface="Wingdings" panose="05000000000000000000" pitchFamily="2" charset="2"/>
              <a:buChar char="v"/>
            </a:pPr>
            <a:r>
              <a:rPr lang="en-US" sz="2000" dirty="0"/>
              <a:t>Eventually we took the model with the best results and created an web app that calculate and predict the prices</a:t>
            </a:r>
            <a:endParaRPr lang="he-IL" sz="2000" dirty="0"/>
          </a:p>
        </p:txBody>
      </p:sp>
      <p:sp>
        <p:nvSpPr>
          <p:cNvPr id="3" name="מציין מיקום של מספר שקופית 2"/>
          <p:cNvSpPr>
            <a:spLocks noGrp="1"/>
          </p:cNvSpPr>
          <p:nvPr>
            <p:ph type="sldNum" sz="quarter" idx="12"/>
          </p:nvPr>
        </p:nvSpPr>
        <p:spPr/>
        <p:txBody>
          <a:bodyPr/>
          <a:lstStyle/>
          <a:p>
            <a:fld id="{9470D5C6-ECF9-4E88-B26F-9687F468E69B}" type="slidenum">
              <a:rPr lang="he-IL" smtClean="0"/>
              <a:t>26</a:t>
            </a:fld>
            <a:endParaRPr lang="he-IL"/>
          </a:p>
        </p:txBody>
      </p:sp>
    </p:spTree>
    <p:extLst>
      <p:ext uri="{BB962C8B-B14F-4D97-AF65-F5344CB8AC3E}">
        <p14:creationId xmlns:p14="http://schemas.microsoft.com/office/powerpoint/2010/main" val="327788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11596" y="130471"/>
            <a:ext cx="5486400" cy="4524315"/>
          </a:xfrm>
          <a:prstGeom prst="rect">
            <a:avLst/>
          </a:prstGeom>
          <a:noFill/>
        </p:spPr>
        <p:txBody>
          <a:bodyPr wrap="square" rtlCol="1">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l"/>
            <a:endParaRPr lang="he-IL" dirty="0"/>
          </a:p>
          <a:p>
            <a:pPr marL="285750" indent="-285750" algn="l" rtl="0">
              <a:buFont typeface="Courier New" panose="02070309020205020404" pitchFamily="49" charset="0"/>
              <a:buChar char="o"/>
            </a:pPr>
            <a:r>
              <a:rPr lang="en-US" u="sng" dirty="0"/>
              <a:t>Apartment for Sale:</a:t>
            </a:r>
          </a:p>
          <a:p>
            <a:pPr marL="285750" indent="-285750" algn="l" rtl="0">
              <a:buFont typeface="Courier New" panose="02070309020205020404" pitchFamily="49" charset="0"/>
              <a:buChar char="o"/>
            </a:pPr>
            <a:endParaRPr lang="he-IL" u="sng" dirty="0"/>
          </a:p>
          <a:p>
            <a:pPr algn="l"/>
            <a:endParaRPr lang="en-US" dirty="0"/>
          </a:p>
          <a:p>
            <a:endParaRPr lang="en-US" dirty="0"/>
          </a:p>
          <a:p>
            <a:endParaRPr lang="en-US" dirty="0"/>
          </a:p>
          <a:p>
            <a:pPr marL="285750" indent="-285750" algn="l" rtl="0">
              <a:buFont typeface="Courier New" panose="02070309020205020404" pitchFamily="49" charset="0"/>
              <a:buChar char="o"/>
            </a:pPr>
            <a:r>
              <a:rPr lang="en-US" u="sng" dirty="0"/>
              <a:t>Apartment for rent:</a:t>
            </a:r>
            <a:endParaRPr lang="he-IL" u="sng" dirty="0"/>
          </a:p>
        </p:txBody>
      </p:sp>
      <p:sp>
        <p:nvSpPr>
          <p:cNvPr id="9" name="TextBox 8"/>
          <p:cNvSpPr txBox="1"/>
          <p:nvPr/>
        </p:nvSpPr>
        <p:spPr>
          <a:xfrm>
            <a:off x="424541" y="1120555"/>
            <a:ext cx="11522035" cy="5159554"/>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dirty="0"/>
              <a:t>First we checked the correlation of the features on the price, than we dropped the unnecessary columns.</a:t>
            </a:r>
          </a:p>
          <a:p>
            <a:pPr marL="285750" indent="-285750" algn="l" rtl="0">
              <a:lnSpc>
                <a:spcPct val="150000"/>
              </a:lnSpc>
              <a:buFont typeface="Arial" panose="020B0604020202020204" pitchFamily="34" charset="0"/>
              <a:buChar char="•"/>
            </a:pPr>
            <a:r>
              <a:rPr lang="en-US" dirty="0"/>
              <a:t>We converted the categorical features to numerical numbers using LabelEncoder and GetDummies</a:t>
            </a:r>
          </a:p>
          <a:p>
            <a:pPr marL="285750" indent="-285750" algn="l" rtl="0">
              <a:lnSpc>
                <a:spcPct val="150000"/>
              </a:lnSpc>
              <a:buFont typeface="Arial" panose="020B0604020202020204" pitchFamily="34" charset="0"/>
              <a:buChar char="•"/>
            </a:pPr>
            <a:r>
              <a:rPr lang="en-US" dirty="0"/>
              <a:t>We scaled the features using scale and StandartScalar</a:t>
            </a:r>
          </a:p>
          <a:p>
            <a:pPr marL="285750" indent="-285750" algn="l" rtl="0">
              <a:lnSpc>
                <a:spcPct val="150000"/>
              </a:lnSpc>
              <a:buFont typeface="Arial" panose="020B0604020202020204" pitchFamily="34" charset="0"/>
              <a:buChar char="•"/>
            </a:pPr>
            <a:r>
              <a:rPr lang="en-US" dirty="0"/>
              <a:t>Eventually we split the data to train and test, and than created the model  and got these results from r2score  function</a:t>
            </a:r>
          </a:p>
          <a:p>
            <a:pPr algn="l" rtl="0">
              <a:lnSpc>
                <a:spcPct val="150000"/>
              </a:lnSpc>
            </a:pPr>
            <a:endParaRPr lang="en-US" dirty="0"/>
          </a:p>
          <a:p>
            <a:pPr algn="l" rtl="0">
              <a:lnSpc>
                <a:spcPct val="150000"/>
              </a:lnSpc>
            </a:pPr>
            <a:endParaRPr lang="en-US" dirty="0"/>
          </a:p>
          <a:p>
            <a:pPr marL="285750" indent="-285750" algn="l" rtl="0">
              <a:lnSpc>
                <a:spcPct val="150000"/>
              </a:lnSpc>
              <a:buFont typeface="Arial" panose="020B0604020202020204" pitchFamily="34" charset="0"/>
              <a:buChar char="•"/>
            </a:pPr>
            <a:endParaRPr lang="en-US" dirty="0"/>
          </a:p>
          <a:p>
            <a:pPr marL="285750" indent="-285750" algn="l" rtl="0">
              <a:lnSpc>
                <a:spcPct val="150000"/>
              </a:lnSpc>
              <a:buFont typeface="Arial" panose="020B0604020202020204" pitchFamily="34" charset="0"/>
              <a:buChar char="•"/>
            </a:pPr>
            <a:endParaRPr lang="en-US" dirty="0"/>
          </a:p>
          <a:p>
            <a:pPr marL="285750" indent="-285750" algn="l" rtl="0">
              <a:lnSpc>
                <a:spcPct val="150000"/>
              </a:lnSpc>
              <a:buFont typeface="Arial" panose="020B0604020202020204" pitchFamily="34" charset="0"/>
              <a:buChar char="•"/>
            </a:pPr>
            <a:endParaRPr lang="en-US" dirty="0"/>
          </a:p>
          <a:p>
            <a:pPr marL="285750" indent="-285750" algn="l" rtl="0">
              <a:lnSpc>
                <a:spcPct val="150000"/>
              </a:lnSpc>
              <a:buFont typeface="Arial" panose="020B0604020202020204" pitchFamily="34" charset="0"/>
              <a:buChar char="•"/>
            </a:pPr>
            <a:endParaRPr lang="en-US" dirty="0"/>
          </a:p>
          <a:p>
            <a:pPr algn="l" rtl="0">
              <a:lnSpc>
                <a:spcPct val="150000"/>
              </a:lnSpc>
            </a:pPr>
            <a:endParaRPr lang="en-US" dirty="0"/>
          </a:p>
          <a:p>
            <a:pPr marL="285750" indent="-285750" algn="l" rtl="0">
              <a:lnSpc>
                <a:spcPct val="150000"/>
              </a:lnSpc>
              <a:buFont typeface="Arial" panose="020B0604020202020204" pitchFamily="34" charset="0"/>
              <a:buChar char="•"/>
            </a:pPr>
            <a:r>
              <a:rPr lang="en-US" sz="2400" b="1" u="sng" dirty="0"/>
              <a:t>We saw that we get better accuracy with Lasso model, but still it wasn't enough for us</a:t>
            </a:r>
          </a:p>
        </p:txBody>
      </p:sp>
      <p:sp>
        <p:nvSpPr>
          <p:cNvPr id="10" name="TextBox 9"/>
          <p:cNvSpPr txBox="1"/>
          <p:nvPr/>
        </p:nvSpPr>
        <p:spPr>
          <a:xfrm>
            <a:off x="6263640" y="83819"/>
            <a:ext cx="5486400" cy="4524315"/>
          </a:xfrm>
          <a:prstGeom prst="rect">
            <a:avLst/>
          </a:prstGeom>
          <a:noFill/>
        </p:spPr>
        <p:txBody>
          <a:bodyPr wrap="square" rtlCol="1">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l"/>
            <a:endParaRPr lang="he-IL" dirty="0"/>
          </a:p>
          <a:p>
            <a:pPr marL="285750" indent="-285750" algn="l" rtl="0">
              <a:buFont typeface="Courier New" panose="02070309020205020404" pitchFamily="49" charset="0"/>
              <a:buChar char="o"/>
            </a:pPr>
            <a:r>
              <a:rPr lang="en-US" u="sng" dirty="0"/>
              <a:t>Apartment for Sale:</a:t>
            </a:r>
          </a:p>
          <a:p>
            <a:pPr marL="285750" indent="-285750" algn="l" rtl="0">
              <a:buFont typeface="Courier New" panose="02070309020205020404" pitchFamily="49" charset="0"/>
              <a:buChar char="o"/>
            </a:pPr>
            <a:endParaRPr lang="he-IL" u="sng" dirty="0"/>
          </a:p>
          <a:p>
            <a:pPr algn="l"/>
            <a:endParaRPr lang="en-US" dirty="0"/>
          </a:p>
          <a:p>
            <a:endParaRPr lang="en-US" dirty="0"/>
          </a:p>
          <a:p>
            <a:endParaRPr lang="en-US" dirty="0"/>
          </a:p>
          <a:p>
            <a:pPr marL="285750" indent="-285750" algn="l" rtl="0">
              <a:buFont typeface="Courier New" panose="02070309020205020404" pitchFamily="49" charset="0"/>
              <a:buChar char="o"/>
            </a:pPr>
            <a:r>
              <a:rPr lang="en-US" u="sng" dirty="0"/>
              <a:t>Apartment for rent:</a:t>
            </a:r>
            <a:endParaRPr lang="he-IL" u="sng" dirty="0"/>
          </a:p>
        </p:txBody>
      </p:sp>
      <p:sp>
        <p:nvSpPr>
          <p:cNvPr id="2" name="כותרת 1"/>
          <p:cNvSpPr>
            <a:spLocks noGrp="1"/>
          </p:cNvSpPr>
          <p:nvPr>
            <p:ph type="title"/>
          </p:nvPr>
        </p:nvSpPr>
        <p:spPr>
          <a:xfrm>
            <a:off x="441960" y="423143"/>
            <a:ext cx="10515600" cy="670560"/>
          </a:xfrm>
        </p:spPr>
        <p:txBody>
          <a:bodyPr>
            <a:noAutofit/>
          </a:bodyPr>
          <a:lstStyle/>
          <a:p>
            <a:r>
              <a:rPr lang="en-US" dirty="0">
                <a:solidFill>
                  <a:schemeClr val="accent1">
                    <a:lumMod val="50000"/>
                  </a:schemeClr>
                </a:solidFill>
                <a:latin typeface="Josefin Sans Medium" pitchFamily="2" charset="0"/>
                <a:cs typeface="Aharoni" panose="02010803020104030203" pitchFamily="2" charset="-79"/>
              </a:rPr>
              <a:t>Linear regression and Lasso</a:t>
            </a:r>
            <a:endParaRPr lang="he-IL" dirty="0">
              <a:solidFill>
                <a:schemeClr val="accent1">
                  <a:lumMod val="50000"/>
                </a:schemeClr>
              </a:solidFill>
              <a:latin typeface="Josefin Sans Medium" pitchFamily="2" charset="0"/>
              <a:cs typeface="Aharoni" panose="02010803020104030203" pitchFamily="2" charset="-79"/>
            </a:endParaRPr>
          </a:p>
        </p:txBody>
      </p:sp>
      <p:cxnSp>
        <p:nvCxnSpPr>
          <p:cNvPr id="8" name="מחבר ישר 7"/>
          <p:cNvCxnSpPr/>
          <p:nvPr/>
        </p:nvCxnSpPr>
        <p:spPr>
          <a:xfrm>
            <a:off x="6102827" y="3039846"/>
            <a:ext cx="23221" cy="2312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תמונה 11"/>
          <p:cNvPicPr>
            <a:picLocks noChangeAspect="1"/>
          </p:cNvPicPr>
          <p:nvPr/>
        </p:nvPicPr>
        <p:blipFill rotWithShape="1">
          <a:blip r:embed="rId2">
            <a:extLst>
              <a:ext uri="{28A0092B-C50C-407E-A947-70E740481C1C}">
                <a14:useLocalDpi xmlns:a14="http://schemas.microsoft.com/office/drawing/2010/main" val="0"/>
              </a:ext>
            </a:extLst>
          </a:blip>
          <a:srcRect l="14009" t="54223" r="32420" b="33332"/>
          <a:stretch/>
        </p:blipFill>
        <p:spPr>
          <a:xfrm>
            <a:off x="711596" y="4658677"/>
            <a:ext cx="5294811" cy="853440"/>
          </a:xfrm>
          <a:prstGeom prst="rect">
            <a:avLst/>
          </a:prstGeom>
        </p:spPr>
      </p:pic>
      <p:pic>
        <p:nvPicPr>
          <p:cNvPr id="15" name="תמונה 14"/>
          <p:cNvPicPr>
            <a:picLocks noChangeAspect="1"/>
          </p:cNvPicPr>
          <p:nvPr/>
        </p:nvPicPr>
        <p:blipFill rotWithShape="1">
          <a:blip r:embed="rId3">
            <a:extLst>
              <a:ext uri="{28A0092B-C50C-407E-A947-70E740481C1C}">
                <a14:useLocalDpi xmlns:a14="http://schemas.microsoft.com/office/drawing/2010/main" val="0"/>
              </a:ext>
            </a:extLst>
          </a:blip>
          <a:srcRect l="14251" t="51852" r="35083" b="35704"/>
          <a:stretch/>
        </p:blipFill>
        <p:spPr>
          <a:xfrm>
            <a:off x="6306293" y="4618672"/>
            <a:ext cx="5640284" cy="853440"/>
          </a:xfrm>
          <a:prstGeom prst="rect">
            <a:avLst/>
          </a:prstGeom>
        </p:spPr>
      </p:pic>
      <p:pic>
        <p:nvPicPr>
          <p:cNvPr id="21" name="תמונה 20"/>
          <p:cNvPicPr>
            <a:picLocks noChangeAspect="1"/>
          </p:cNvPicPr>
          <p:nvPr/>
        </p:nvPicPr>
        <p:blipFill rotWithShape="1">
          <a:blip r:embed="rId4">
            <a:extLst>
              <a:ext uri="{28A0092B-C50C-407E-A947-70E740481C1C}">
                <a14:useLocalDpi xmlns:a14="http://schemas.microsoft.com/office/drawing/2010/main" val="0"/>
              </a:ext>
            </a:extLst>
          </a:blip>
          <a:srcRect l="14000" t="63111" r="33643" b="23175"/>
          <a:stretch/>
        </p:blipFill>
        <p:spPr>
          <a:xfrm>
            <a:off x="711596" y="3311204"/>
            <a:ext cx="5271259" cy="915298"/>
          </a:xfrm>
          <a:prstGeom prst="rect">
            <a:avLst/>
          </a:prstGeom>
        </p:spPr>
      </p:pic>
      <p:pic>
        <p:nvPicPr>
          <p:cNvPr id="22" name="תמונה 21"/>
          <p:cNvPicPr>
            <a:picLocks noChangeAspect="1"/>
          </p:cNvPicPr>
          <p:nvPr/>
        </p:nvPicPr>
        <p:blipFill rotWithShape="1">
          <a:blip r:embed="rId5">
            <a:extLst>
              <a:ext uri="{28A0092B-C50C-407E-A947-70E740481C1C}">
                <a14:useLocalDpi xmlns:a14="http://schemas.microsoft.com/office/drawing/2010/main" val="0"/>
              </a:ext>
            </a:extLst>
          </a:blip>
          <a:srcRect l="14500" t="59704" r="34583" b="28444"/>
          <a:stretch/>
        </p:blipFill>
        <p:spPr>
          <a:xfrm>
            <a:off x="6323381" y="3334444"/>
            <a:ext cx="5443747" cy="800618"/>
          </a:xfrm>
          <a:prstGeom prst="rect">
            <a:avLst/>
          </a:prstGeom>
        </p:spPr>
      </p:pic>
      <p:sp>
        <p:nvSpPr>
          <p:cNvPr id="3" name="מציין מיקום של מספר שקופית 2"/>
          <p:cNvSpPr>
            <a:spLocks noGrp="1"/>
          </p:cNvSpPr>
          <p:nvPr>
            <p:ph type="sldNum" sz="quarter" idx="12"/>
          </p:nvPr>
        </p:nvSpPr>
        <p:spPr/>
        <p:txBody>
          <a:bodyPr/>
          <a:lstStyle/>
          <a:p>
            <a:fld id="{9470D5C6-ECF9-4E88-B26F-9687F468E69B}" type="slidenum">
              <a:rPr lang="he-IL" smtClean="0"/>
              <a:t>27</a:t>
            </a:fld>
            <a:endParaRPr lang="he-IL"/>
          </a:p>
        </p:txBody>
      </p:sp>
    </p:spTree>
    <p:extLst>
      <p:ext uri="{BB962C8B-B14F-4D97-AF65-F5344CB8AC3E}">
        <p14:creationId xmlns:p14="http://schemas.microsoft.com/office/powerpoint/2010/main" val="3235658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44086" y="812800"/>
            <a:ext cx="11895513" cy="5908675"/>
          </a:xfrm>
        </p:spPr>
        <p:txBody>
          <a:bodyPr>
            <a:normAutofit/>
          </a:bodyPr>
          <a:lstStyle/>
          <a:p>
            <a:pPr algn="l" rtl="0">
              <a:lnSpc>
                <a:spcPct val="100000"/>
              </a:lnSpc>
            </a:pPr>
            <a:r>
              <a:rPr lang="en-US" sz="2200" dirty="0"/>
              <a:t>Like the previous models, we preprocessed the features that required for this model.</a:t>
            </a:r>
          </a:p>
          <a:p>
            <a:pPr algn="l" rtl="0">
              <a:lnSpc>
                <a:spcPct val="100000"/>
              </a:lnSpc>
            </a:pPr>
            <a:r>
              <a:rPr lang="en-US" sz="2200" dirty="0"/>
              <a:t>Because this model is very complicated we used GreedSearchCV for Hyper-parameter tuning</a:t>
            </a:r>
          </a:p>
          <a:p>
            <a:pPr algn="l" rtl="0">
              <a:lnSpc>
                <a:spcPct val="100000"/>
              </a:lnSpc>
            </a:pPr>
            <a:r>
              <a:rPr lang="en-US" sz="2200" b="1" dirty="0"/>
              <a:t>Although this model’s run-time is not very efficient its got the best results:</a:t>
            </a:r>
          </a:p>
          <a:p>
            <a:pPr algn="l" rtl="0">
              <a:lnSpc>
                <a:spcPct val="100000"/>
              </a:lnSpc>
            </a:pPr>
            <a:endParaRPr lang="en-US" sz="2200" b="1" dirty="0"/>
          </a:p>
          <a:p>
            <a:pPr algn="l" rtl="0">
              <a:lnSpc>
                <a:spcPct val="100000"/>
              </a:lnSpc>
            </a:pPr>
            <a:endParaRPr lang="en-US" sz="2200" b="1" dirty="0"/>
          </a:p>
          <a:p>
            <a:pPr algn="l" rtl="0">
              <a:lnSpc>
                <a:spcPct val="100000"/>
              </a:lnSpc>
            </a:pPr>
            <a:endParaRPr lang="en-US" sz="2200" b="1" dirty="0"/>
          </a:p>
          <a:p>
            <a:pPr algn="l" rtl="0">
              <a:lnSpc>
                <a:spcPct val="100000"/>
              </a:lnSpc>
            </a:pPr>
            <a:r>
              <a:rPr lang="en-US" sz="2200" dirty="0"/>
              <a:t>We tried to minimized overfitting by lowering the max depth and features of this tree model.</a:t>
            </a:r>
          </a:p>
          <a:p>
            <a:pPr algn="l" rtl="0">
              <a:lnSpc>
                <a:spcPct val="100000"/>
              </a:lnSpc>
            </a:pPr>
            <a:r>
              <a:rPr lang="en-US" sz="2200" dirty="0"/>
              <a:t>To be sure that model is working well with this minimal overfitting we ran the model for each apartment in our data and predict its price and add it to the dataframe.</a:t>
            </a:r>
          </a:p>
          <a:p>
            <a:pPr algn="l" rtl="0">
              <a:lnSpc>
                <a:spcPct val="100000"/>
              </a:lnSpc>
            </a:pPr>
            <a:r>
              <a:rPr lang="en-US" sz="2200" dirty="0"/>
              <a:t>After checking the averages of the true prices against the predicted prices we got these minimal gaps between the prices:</a:t>
            </a:r>
          </a:p>
          <a:p>
            <a:pPr marL="0" indent="0" algn="l" rtl="0">
              <a:lnSpc>
                <a:spcPct val="100000"/>
              </a:lnSpc>
              <a:buNone/>
            </a:pPr>
            <a:endParaRPr lang="he-IL" sz="2200" b="1" dirty="0"/>
          </a:p>
        </p:txBody>
      </p:sp>
      <p:pic>
        <p:nvPicPr>
          <p:cNvPr id="8" name="תמונה 7"/>
          <p:cNvPicPr>
            <a:picLocks noChangeAspect="1"/>
          </p:cNvPicPr>
          <p:nvPr/>
        </p:nvPicPr>
        <p:blipFill rotWithShape="1">
          <a:blip r:embed="rId2">
            <a:extLst>
              <a:ext uri="{28A0092B-C50C-407E-A947-70E740481C1C}">
                <a14:useLocalDpi xmlns:a14="http://schemas.microsoft.com/office/drawing/2010/main" val="0"/>
              </a:ext>
            </a:extLst>
          </a:blip>
          <a:srcRect l="13833" t="74074" r="35001" b="11704"/>
          <a:stretch/>
        </p:blipFill>
        <p:spPr>
          <a:xfrm>
            <a:off x="648987" y="2687141"/>
            <a:ext cx="5193211" cy="975360"/>
          </a:xfrm>
          <a:prstGeom prst="rect">
            <a:avLst/>
          </a:prstGeom>
        </p:spPr>
      </p:pic>
      <p:sp>
        <p:nvSpPr>
          <p:cNvPr id="7" name="TextBox 6"/>
          <p:cNvSpPr txBox="1"/>
          <p:nvPr/>
        </p:nvSpPr>
        <p:spPr>
          <a:xfrm>
            <a:off x="5793047" y="1960880"/>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rent:</a:t>
            </a:r>
            <a:endParaRPr lang="he-IL" sz="2000" u="sng" dirty="0"/>
          </a:p>
          <a:p>
            <a:pPr marL="285750" indent="-285750" algn="l" rtl="0">
              <a:buFont typeface="Courier New" panose="02070309020205020404" pitchFamily="49" charset="0"/>
              <a:buChar char="o"/>
            </a:pPr>
            <a:endParaRPr lang="he-IL" u="sng" dirty="0"/>
          </a:p>
        </p:txBody>
      </p:sp>
      <p:sp>
        <p:nvSpPr>
          <p:cNvPr id="6" name="TextBox 5"/>
          <p:cNvSpPr txBox="1"/>
          <p:nvPr/>
        </p:nvSpPr>
        <p:spPr>
          <a:xfrm>
            <a:off x="386476" y="1960879"/>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Sale:</a:t>
            </a:r>
          </a:p>
          <a:p>
            <a:pPr marL="285750" indent="-285750" algn="l" rtl="0">
              <a:buFont typeface="Courier New" panose="02070309020205020404" pitchFamily="49" charset="0"/>
              <a:buChar char="o"/>
            </a:pPr>
            <a:endParaRPr lang="he-IL" u="sng" dirty="0"/>
          </a:p>
        </p:txBody>
      </p:sp>
      <p:sp>
        <p:nvSpPr>
          <p:cNvPr id="2" name="כותרת 1"/>
          <p:cNvSpPr>
            <a:spLocks noGrp="1"/>
          </p:cNvSpPr>
          <p:nvPr>
            <p:ph type="title"/>
          </p:nvPr>
        </p:nvSpPr>
        <p:spPr>
          <a:xfrm>
            <a:off x="152401" y="68352"/>
            <a:ext cx="7150793" cy="973455"/>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Random Forest Regressor</a:t>
            </a:r>
            <a:endParaRPr lang="he-IL" dirty="0">
              <a:solidFill>
                <a:schemeClr val="accent1">
                  <a:lumMod val="50000"/>
                </a:schemeClr>
              </a:solidFill>
              <a:latin typeface="Josefin Sans Medium" pitchFamily="2" charset="0"/>
              <a:cs typeface="Aharoni" panose="02010803020104030203" pitchFamily="2" charset="-79"/>
            </a:endParaRPr>
          </a:p>
        </p:txBody>
      </p:sp>
      <p:pic>
        <p:nvPicPr>
          <p:cNvPr id="5" name="תמונה 4"/>
          <p:cNvPicPr>
            <a:picLocks noChangeAspect="1"/>
          </p:cNvPicPr>
          <p:nvPr/>
        </p:nvPicPr>
        <p:blipFill rotWithShape="1">
          <a:blip r:embed="rId3">
            <a:extLst>
              <a:ext uri="{28A0092B-C50C-407E-A947-70E740481C1C}">
                <a14:useLocalDpi xmlns:a14="http://schemas.microsoft.com/office/drawing/2010/main" val="0"/>
              </a:ext>
            </a:extLst>
          </a:blip>
          <a:srcRect l="14167" t="64741" r="34000" b="21777"/>
          <a:stretch/>
        </p:blipFill>
        <p:spPr>
          <a:xfrm>
            <a:off x="6106160" y="2668033"/>
            <a:ext cx="5417127" cy="924560"/>
          </a:xfrm>
          <a:prstGeom prst="rect">
            <a:avLst/>
          </a:prstGeom>
        </p:spPr>
      </p:pic>
      <p:pic>
        <p:nvPicPr>
          <p:cNvPr id="9" name="תמונה 8"/>
          <p:cNvPicPr>
            <a:picLocks noChangeAspect="1"/>
          </p:cNvPicPr>
          <p:nvPr/>
        </p:nvPicPr>
        <p:blipFill rotWithShape="1">
          <a:blip r:embed="rId4">
            <a:extLst>
              <a:ext uri="{28A0092B-C50C-407E-A947-70E740481C1C}">
                <a14:useLocalDpi xmlns:a14="http://schemas.microsoft.com/office/drawing/2010/main" val="0"/>
              </a:ext>
            </a:extLst>
          </a:blip>
          <a:srcRect l="17751" t="65312" r="54916" b="28296"/>
          <a:stretch/>
        </p:blipFill>
        <p:spPr>
          <a:xfrm>
            <a:off x="648987" y="6075680"/>
            <a:ext cx="4602084" cy="605346"/>
          </a:xfrm>
          <a:prstGeom prst="rect">
            <a:avLst/>
          </a:prstGeom>
        </p:spPr>
      </p:pic>
      <p:sp>
        <p:nvSpPr>
          <p:cNvPr id="10" name="TextBox 9"/>
          <p:cNvSpPr txBox="1"/>
          <p:nvPr/>
        </p:nvSpPr>
        <p:spPr>
          <a:xfrm>
            <a:off x="386476" y="5358974"/>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Sale:</a:t>
            </a:r>
          </a:p>
          <a:p>
            <a:pPr marL="285750" indent="-285750" algn="l" rtl="0">
              <a:buFont typeface="Courier New" panose="02070309020205020404" pitchFamily="49" charset="0"/>
              <a:buChar char="o"/>
            </a:pPr>
            <a:endParaRPr lang="he-IL" u="sng" dirty="0"/>
          </a:p>
        </p:txBody>
      </p:sp>
      <p:sp>
        <p:nvSpPr>
          <p:cNvPr id="11" name="TextBox 10"/>
          <p:cNvSpPr txBox="1"/>
          <p:nvPr/>
        </p:nvSpPr>
        <p:spPr>
          <a:xfrm>
            <a:off x="5832236" y="5348813"/>
            <a:ext cx="5486400" cy="954107"/>
          </a:xfrm>
          <a:prstGeom prst="rect">
            <a:avLst/>
          </a:prstGeom>
          <a:noFill/>
        </p:spPr>
        <p:txBody>
          <a:bodyPr wrap="square" rtlCol="1">
            <a:spAutoFit/>
          </a:bodyPr>
          <a:lstStyle/>
          <a:p>
            <a:pPr algn="l"/>
            <a:endParaRPr lang="he-IL" dirty="0"/>
          </a:p>
          <a:p>
            <a:pPr marL="285750" indent="-285750" algn="l" rtl="0">
              <a:buFont typeface="Courier New" panose="02070309020205020404" pitchFamily="49" charset="0"/>
              <a:buChar char="o"/>
            </a:pPr>
            <a:r>
              <a:rPr lang="en-US" sz="2000" u="sng" dirty="0"/>
              <a:t>Apartment for rent:</a:t>
            </a:r>
            <a:endParaRPr lang="he-IL" sz="2000" u="sng" dirty="0"/>
          </a:p>
          <a:p>
            <a:pPr marL="285750" indent="-285750" algn="l" rtl="0">
              <a:buFont typeface="Courier New" panose="02070309020205020404" pitchFamily="49" charset="0"/>
              <a:buChar char="o"/>
            </a:pPr>
            <a:endParaRPr lang="he-IL" u="sng" dirty="0"/>
          </a:p>
        </p:txBody>
      </p:sp>
      <p:sp>
        <p:nvSpPr>
          <p:cNvPr id="12" name="מציין מיקום של מספר שקופית 11"/>
          <p:cNvSpPr>
            <a:spLocks noGrp="1"/>
          </p:cNvSpPr>
          <p:nvPr>
            <p:ph type="sldNum" sz="quarter" idx="12"/>
          </p:nvPr>
        </p:nvSpPr>
        <p:spPr/>
        <p:txBody>
          <a:bodyPr/>
          <a:lstStyle/>
          <a:p>
            <a:fld id="{9470D5C6-ECF9-4E88-B26F-9687F468E69B}" type="slidenum">
              <a:rPr lang="he-IL" smtClean="0"/>
              <a:t>28</a:t>
            </a:fld>
            <a:endParaRPr lang="he-IL"/>
          </a:p>
        </p:txBody>
      </p:sp>
      <p:pic>
        <p:nvPicPr>
          <p:cNvPr id="14" name="תמונה 13"/>
          <p:cNvPicPr>
            <a:picLocks noChangeAspect="1"/>
          </p:cNvPicPr>
          <p:nvPr/>
        </p:nvPicPr>
        <p:blipFill rotWithShape="1">
          <a:blip r:embed="rId5">
            <a:extLst>
              <a:ext uri="{28A0092B-C50C-407E-A947-70E740481C1C}">
                <a14:useLocalDpi xmlns:a14="http://schemas.microsoft.com/office/drawing/2010/main" val="0"/>
              </a:ext>
            </a:extLst>
          </a:blip>
          <a:srcRect l="15675" t="61200" r="49150" b="30533"/>
          <a:stretch/>
        </p:blipFill>
        <p:spPr>
          <a:xfrm>
            <a:off x="6199632" y="6019456"/>
            <a:ext cx="4288536" cy="566928"/>
          </a:xfrm>
          <a:prstGeom prst="rect">
            <a:avLst/>
          </a:prstGeom>
        </p:spPr>
      </p:pic>
      <p:pic>
        <p:nvPicPr>
          <p:cNvPr id="13" name="תמונה 12" descr="תמונה שמכילה עץ, איש, רחוב, כחול&#10;&#10;התיאור נוצר באופן אוטומטי">
            <a:extLst>
              <a:ext uri="{FF2B5EF4-FFF2-40B4-BE49-F238E27FC236}">
                <a16:creationId xmlns:a16="http://schemas.microsoft.com/office/drawing/2014/main" id="{37EA8A7A-4279-4D0E-BC31-914B767CB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37569" y="47053"/>
            <a:ext cx="1154431" cy="1777824"/>
          </a:xfrm>
          <a:prstGeom prst="rect">
            <a:avLst/>
          </a:prstGeom>
        </p:spPr>
      </p:pic>
    </p:spTree>
    <p:extLst>
      <p:ext uri="{BB962C8B-B14F-4D97-AF65-F5344CB8AC3E}">
        <p14:creationId xmlns:p14="http://schemas.microsoft.com/office/powerpoint/2010/main" val="247494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0F0498C-0713-4667-8D4A-CC5842DC8B98}"/>
              </a:ext>
            </a:extLst>
          </p:cNvPr>
          <p:cNvSpPr>
            <a:spLocks noGrp="1"/>
          </p:cNvSpPr>
          <p:nvPr>
            <p:ph type="title"/>
          </p:nvPr>
        </p:nvSpPr>
        <p:spPr>
          <a:xfrm>
            <a:off x="603183" y="261653"/>
            <a:ext cx="11588817" cy="1838660"/>
          </a:xfrm>
        </p:spPr>
        <p:txBody>
          <a:bodyPr>
            <a:normAutofit/>
          </a:bodyPr>
          <a:lstStyle/>
          <a:p>
            <a:r>
              <a:rPr lang="en-US" sz="4800" b="1" dirty="0">
                <a:solidFill>
                  <a:schemeClr val="accent1">
                    <a:lumMod val="50000"/>
                  </a:schemeClr>
                </a:solidFill>
                <a:effectLst>
                  <a:outerShdw blurRad="38100" dist="38100" dir="2700000" algn="tl">
                    <a:srgbClr val="000000">
                      <a:alpha val="43137"/>
                    </a:srgbClr>
                  </a:outerShdw>
                </a:effectLst>
                <a:latin typeface="Josefin Sans Medium" pitchFamily="2" charset="0"/>
              </a:rPr>
              <a:t>Deploying the models to an Web App</a:t>
            </a:r>
          </a:p>
        </p:txBody>
      </p:sp>
      <p:sp>
        <p:nvSpPr>
          <p:cNvPr id="4" name="מציין מיקום של מספר שקופית 3">
            <a:extLst>
              <a:ext uri="{FF2B5EF4-FFF2-40B4-BE49-F238E27FC236}">
                <a16:creationId xmlns:a16="http://schemas.microsoft.com/office/drawing/2014/main" id="{EFDB57E1-0645-45C6-9599-BE67FBCDCA9A}"/>
              </a:ext>
            </a:extLst>
          </p:cNvPr>
          <p:cNvSpPr>
            <a:spLocks noGrp="1"/>
          </p:cNvSpPr>
          <p:nvPr>
            <p:ph type="sldNum" sz="quarter" idx="12"/>
          </p:nvPr>
        </p:nvSpPr>
        <p:spPr/>
        <p:txBody>
          <a:bodyPr/>
          <a:lstStyle/>
          <a:p>
            <a:fld id="{9470D5C6-ECF9-4E88-B26F-9687F468E69B}" type="slidenum">
              <a:rPr lang="he-IL" smtClean="0"/>
              <a:t>29</a:t>
            </a:fld>
            <a:endParaRPr lang="he-IL"/>
          </a:p>
        </p:txBody>
      </p:sp>
      <p:pic>
        <p:nvPicPr>
          <p:cNvPr id="6" name="תמונה 5" descr="תמונה שמכילה שלט&#10;&#10;התיאור נוצר באופן אוטומטי">
            <a:extLst>
              <a:ext uri="{FF2B5EF4-FFF2-40B4-BE49-F238E27FC236}">
                <a16:creationId xmlns:a16="http://schemas.microsoft.com/office/drawing/2014/main" id="{A428A0FD-E7E2-401C-8E4E-D6E9A7E4A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91" y="1362075"/>
            <a:ext cx="9753600" cy="5495925"/>
          </a:xfrm>
          <a:prstGeom prst="rect">
            <a:avLst/>
          </a:prstGeom>
        </p:spPr>
      </p:pic>
    </p:spTree>
    <p:extLst>
      <p:ext uri="{BB962C8B-B14F-4D97-AF65-F5344CB8AC3E}">
        <p14:creationId xmlns:p14="http://schemas.microsoft.com/office/powerpoint/2010/main" val="414620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300446" y="998214"/>
            <a:ext cx="11591108" cy="5803865"/>
          </a:xfrm>
          <a:ln>
            <a:noFill/>
          </a:ln>
        </p:spPr>
        <p:txBody>
          <a:bodyPr>
            <a:normAutofit/>
          </a:bodyPr>
          <a:lstStyle/>
          <a:p>
            <a:pPr algn="l" rtl="0">
              <a:buFont typeface="Wingdings" panose="05000000000000000000" pitchFamily="2" charset="2"/>
              <a:buChar char="v"/>
            </a:pPr>
            <a:r>
              <a:rPr lang="en-US" dirty="0">
                <a:solidFill>
                  <a:schemeClr val="bg2">
                    <a:lumMod val="25000"/>
                  </a:schemeClr>
                </a:solidFill>
              </a:rPr>
              <a:t> Step 1 – Data acquisition:</a:t>
            </a:r>
          </a:p>
          <a:p>
            <a:pPr lvl="1" algn="l" rtl="0">
              <a:buFont typeface="Courier New" panose="02070309020205020404" pitchFamily="49" charset="0"/>
              <a:buChar char="o"/>
            </a:pPr>
            <a:r>
              <a:rPr lang="en-US" dirty="0"/>
              <a:t>scraping and framing.ipynb - scrape from “Yad2”, apartments for sale</a:t>
            </a:r>
          </a:p>
          <a:p>
            <a:pPr lvl="1" algn="l" rtl="0">
              <a:buFont typeface="Courier New" panose="02070309020205020404" pitchFamily="49" charset="0"/>
              <a:buChar char="o"/>
            </a:pPr>
            <a:r>
              <a:rPr lang="en-US" dirty="0"/>
              <a:t>scraping and framing.ipynb - scrape from “Yad2”, sold apartments</a:t>
            </a:r>
          </a:p>
          <a:p>
            <a:pPr algn="l" rtl="0">
              <a:buFont typeface="Wingdings" panose="05000000000000000000" pitchFamily="2" charset="2"/>
              <a:buChar char="v"/>
            </a:pPr>
            <a:r>
              <a:rPr lang="en-US" dirty="0"/>
              <a:t> </a:t>
            </a:r>
            <a:r>
              <a:rPr lang="en-US" dirty="0">
                <a:solidFill>
                  <a:schemeClr val="bg2">
                    <a:lumMod val="25000"/>
                  </a:schemeClr>
                </a:solidFill>
              </a:rPr>
              <a:t>Step 2 – Data cleaning:</a:t>
            </a:r>
          </a:p>
          <a:p>
            <a:pPr lvl="1" algn="l" rtl="0">
              <a:buFont typeface="Courier New" panose="02070309020205020404" pitchFamily="49" charset="0"/>
              <a:buChar char="o"/>
            </a:pPr>
            <a:r>
              <a:rPr lang="en-US" dirty="0" err="1"/>
              <a:t>Forsale_cleaning.ipynb</a:t>
            </a:r>
            <a:r>
              <a:rPr lang="en-US" dirty="0"/>
              <a:t> - cleaning for sale data csv file </a:t>
            </a:r>
          </a:p>
          <a:p>
            <a:pPr lvl="1" algn="l" rtl="0">
              <a:buFont typeface="Courier New" panose="02070309020205020404" pitchFamily="49" charset="0"/>
              <a:buChar char="o"/>
            </a:pPr>
            <a:r>
              <a:rPr lang="en-US" dirty="0" err="1"/>
              <a:t>rent_cleaning.ipynb</a:t>
            </a:r>
            <a:r>
              <a:rPr lang="en-US" dirty="0"/>
              <a:t> - cleaning rent data csv file</a:t>
            </a:r>
            <a:endParaRPr lang="he-IL" dirty="0"/>
          </a:p>
          <a:p>
            <a:pPr lvl="1" algn="l" rtl="0">
              <a:buFont typeface="Courier New" panose="02070309020205020404" pitchFamily="49" charset="0"/>
              <a:buChar char="o"/>
            </a:pPr>
            <a:r>
              <a:rPr lang="en-US" dirty="0" err="1"/>
              <a:t>sold_cleaning.ipynb</a:t>
            </a:r>
            <a:r>
              <a:rPr lang="en-US" dirty="0"/>
              <a:t> - cleaning sold data csv file </a:t>
            </a:r>
          </a:p>
          <a:p>
            <a:pPr algn="l" rtl="0">
              <a:buFont typeface="Wingdings" panose="05000000000000000000" pitchFamily="2" charset="2"/>
              <a:buChar char="v"/>
            </a:pPr>
            <a:r>
              <a:rPr lang="en-US" dirty="0"/>
              <a:t> </a:t>
            </a:r>
            <a:r>
              <a:rPr lang="en-US" dirty="0">
                <a:solidFill>
                  <a:schemeClr val="bg2">
                    <a:lumMod val="25000"/>
                  </a:schemeClr>
                </a:solidFill>
              </a:rPr>
              <a:t>Step 3 – Exploratory Data Analysis:</a:t>
            </a:r>
          </a:p>
          <a:p>
            <a:pPr lvl="1" algn="l" rtl="0">
              <a:buFont typeface="Courier New" panose="02070309020205020404" pitchFamily="49" charset="0"/>
              <a:buChar char="o"/>
            </a:pPr>
            <a:r>
              <a:rPr lang="en-US" dirty="0" err="1"/>
              <a:t>EDA.ipynb</a:t>
            </a:r>
            <a:r>
              <a:rPr lang="en-US" dirty="0"/>
              <a:t> – plotting charts from the clean data</a:t>
            </a:r>
          </a:p>
          <a:p>
            <a:pPr algn="l" rtl="0">
              <a:buFont typeface="Wingdings" panose="05000000000000000000" pitchFamily="2" charset="2"/>
              <a:buChar char="v"/>
            </a:pPr>
            <a:r>
              <a:rPr lang="en-US" dirty="0">
                <a:solidFill>
                  <a:schemeClr val="bg2">
                    <a:lumMod val="10000"/>
                  </a:schemeClr>
                </a:solidFill>
              </a:rPr>
              <a:t> </a:t>
            </a:r>
            <a:r>
              <a:rPr lang="en-US" dirty="0">
                <a:solidFill>
                  <a:schemeClr val="bg2">
                    <a:lumMod val="25000"/>
                  </a:schemeClr>
                </a:solidFill>
              </a:rPr>
              <a:t>Step 4 - Predicative ML Experiments:</a:t>
            </a:r>
          </a:p>
          <a:p>
            <a:pPr lvl="1" algn="l" rtl="0">
              <a:buFont typeface="Courier New" panose="02070309020205020404" pitchFamily="49" charset="0"/>
              <a:buChar char="o"/>
            </a:pPr>
            <a:r>
              <a:rPr lang="en-US" dirty="0"/>
              <a:t>ML-apartments for sale price </a:t>
            </a:r>
            <a:r>
              <a:rPr lang="en-US" dirty="0" err="1"/>
              <a:t>predictions.ipynb</a:t>
            </a:r>
            <a:r>
              <a:rPr lang="en-US" dirty="0"/>
              <a:t> – deploying predictive models and web app</a:t>
            </a:r>
          </a:p>
          <a:p>
            <a:pPr lvl="1" algn="l" rtl="0">
              <a:buFont typeface="Courier New" panose="02070309020205020404" pitchFamily="49" charset="0"/>
              <a:buChar char="o"/>
            </a:pPr>
            <a:r>
              <a:rPr lang="en-US" dirty="0"/>
              <a:t>ML-rental price </a:t>
            </a:r>
            <a:r>
              <a:rPr lang="en-US" dirty="0" err="1"/>
              <a:t>predictions.ipynb</a:t>
            </a:r>
            <a:r>
              <a:rPr lang="en-US" dirty="0"/>
              <a:t> – deploying predictive models and web app</a:t>
            </a:r>
          </a:p>
          <a:p>
            <a:pPr marL="914400" lvl="2" indent="0" algn="l" rtl="0">
              <a:buNone/>
            </a:pPr>
            <a:endParaRPr lang="en-US" dirty="0"/>
          </a:p>
          <a:p>
            <a:pPr lvl="2" algn="l" rtl="0">
              <a:buFont typeface="Courier New" panose="02070309020205020404" pitchFamily="49" charset="0"/>
              <a:buChar char="o"/>
            </a:pPr>
            <a:endParaRPr lang="en-US" dirty="0"/>
          </a:p>
          <a:p>
            <a:pPr marL="0" indent="0" algn="l" rtl="0">
              <a:buNone/>
            </a:pPr>
            <a:endParaRPr lang="en-US" dirty="0"/>
          </a:p>
          <a:p>
            <a:pPr algn="l" rtl="0">
              <a:buFont typeface="Wingdings" panose="05000000000000000000" pitchFamily="2" charset="2"/>
              <a:buChar char="v"/>
            </a:pPr>
            <a:endParaRPr lang="en-US" u="sng" dirty="0"/>
          </a:p>
          <a:p>
            <a:pPr lvl="1" algn="l" rtl="0">
              <a:buFont typeface="Courier New" panose="02070309020205020404" pitchFamily="49" charset="0"/>
              <a:buChar char="o"/>
            </a:pPr>
            <a:endParaRPr lang="he-IL" dirty="0"/>
          </a:p>
          <a:p>
            <a:pPr lvl="1" algn="l" rtl="0">
              <a:buFont typeface="Courier New" panose="02070309020205020404" pitchFamily="49" charset="0"/>
              <a:buChar char="o"/>
            </a:pPr>
            <a:endParaRPr lang="en-US"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3</a:t>
            </a:fld>
            <a:endParaRPr lang="he-IL"/>
          </a:p>
        </p:txBody>
      </p:sp>
      <p:sp>
        <p:nvSpPr>
          <p:cNvPr id="5" name="כותרת 1"/>
          <p:cNvSpPr>
            <a:spLocks noGrp="1"/>
          </p:cNvSpPr>
          <p:nvPr>
            <p:ph type="title"/>
          </p:nvPr>
        </p:nvSpPr>
        <p:spPr>
          <a:xfrm>
            <a:off x="300446" y="162191"/>
            <a:ext cx="10515600" cy="836023"/>
          </a:xfrm>
        </p:spPr>
        <p:txBody>
          <a:bodyPr>
            <a:normAutofit/>
          </a:bodyPr>
          <a:lstStyle/>
          <a:p>
            <a:r>
              <a:rPr lang="en-US" b="1" dirty="0">
                <a:solidFill>
                  <a:schemeClr val="accent1">
                    <a:lumMod val="50000"/>
                  </a:schemeClr>
                </a:solidFill>
                <a:latin typeface="Josefin Sans Medium" pitchFamily="2" charset="0"/>
                <a:cs typeface="Aharoni" panose="02010803020104030203" pitchFamily="2" charset="-79"/>
              </a:rPr>
              <a:t>Project files Breakdown</a:t>
            </a:r>
            <a:endParaRPr lang="he-IL" b="1" dirty="0">
              <a:solidFill>
                <a:schemeClr val="accent1">
                  <a:lumMod val="50000"/>
                </a:schemeClr>
              </a:solidFill>
              <a:latin typeface="Josefin Sans Medium" pitchFamily="2" charset="0"/>
              <a:cs typeface="Aharoni" panose="02010803020104030203" pitchFamily="2" charset="-79"/>
            </a:endParaRPr>
          </a:p>
        </p:txBody>
      </p:sp>
    </p:spTree>
    <p:extLst>
      <p:ext uri="{BB962C8B-B14F-4D97-AF65-F5344CB8AC3E}">
        <p14:creationId xmlns:p14="http://schemas.microsoft.com/office/powerpoint/2010/main" val="3204619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60953" y="0"/>
            <a:ext cx="10515600" cy="956733"/>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Price Prediction – Web App</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360953" y="969433"/>
            <a:ext cx="10729496" cy="2275840"/>
          </a:xfrm>
        </p:spPr>
        <p:txBody>
          <a:bodyPr/>
          <a:lstStyle/>
          <a:p>
            <a:pPr algn="l" rtl="0">
              <a:buFont typeface="Wingdings" panose="05000000000000000000" pitchFamily="2" charset="2"/>
              <a:buChar char="v"/>
            </a:pPr>
            <a:r>
              <a:rPr lang="en-US" dirty="0"/>
              <a:t>After finding the model with the best accuracy we decided to implement this model by generating a web-app</a:t>
            </a:r>
          </a:p>
          <a:p>
            <a:pPr algn="l" rtl="0">
              <a:buFont typeface="Wingdings" panose="05000000000000000000" pitchFamily="2" charset="2"/>
              <a:buChar char="v"/>
            </a:pPr>
            <a:r>
              <a:rPr lang="en-US" dirty="0"/>
              <a:t>we used </a:t>
            </a:r>
            <a:r>
              <a:rPr lang="en-US" b="1" dirty="0"/>
              <a:t>Anvil</a:t>
            </a:r>
            <a:r>
              <a:rPr lang="en-US" dirty="0"/>
              <a:t> services to connect the jupyter-notebook to an interface we created for the app</a:t>
            </a:r>
          </a:p>
        </p:txBody>
      </p:sp>
      <p:pic>
        <p:nvPicPr>
          <p:cNvPr id="9" name="תמונה 8" descr="Sell Your Unwanted Nashville House or Investment &lt;strong&gt;Property&lt;/strong&gt; ..."/>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953" y="3674725"/>
            <a:ext cx="2325464" cy="2213842"/>
          </a:xfrm>
          <a:prstGeom prst="rect">
            <a:avLst/>
          </a:prstGeom>
        </p:spPr>
      </p:pic>
      <p:sp>
        <p:nvSpPr>
          <p:cNvPr id="11" name="מלבן 10"/>
          <p:cNvSpPr/>
          <p:nvPr/>
        </p:nvSpPr>
        <p:spPr>
          <a:xfrm>
            <a:off x="2944044" y="3647106"/>
            <a:ext cx="8571834" cy="1015663"/>
          </a:xfrm>
          <a:prstGeom prst="rect">
            <a:avLst/>
          </a:prstGeom>
          <a:noFill/>
        </p:spPr>
        <p:txBody>
          <a:bodyPr wrap="none" lIns="91440" tIns="45720" rIns="91440" bIns="45720">
            <a:spAutoFit/>
          </a:bodyPr>
          <a:lstStyle/>
          <a:p>
            <a:pPr algn="ctr"/>
            <a:r>
              <a:rPr lang="en-US" sz="6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Try it on your own asset!!!</a:t>
            </a:r>
            <a:endParaRPr lang="he-IL" sz="60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TextBox 11"/>
          <p:cNvSpPr txBox="1"/>
          <p:nvPr/>
        </p:nvSpPr>
        <p:spPr>
          <a:xfrm>
            <a:off x="3025324" y="4781646"/>
            <a:ext cx="6949440" cy="2123658"/>
          </a:xfrm>
          <a:prstGeom prst="rect">
            <a:avLst/>
          </a:prstGeom>
          <a:noFill/>
        </p:spPr>
        <p:txBody>
          <a:bodyPr wrap="square" rtlCol="1">
            <a:spAutoFit/>
          </a:bodyPr>
          <a:lstStyle/>
          <a:p>
            <a:pPr marL="571500" indent="-571500" algn="l" rtl="0">
              <a:buFont typeface="Wingdings" panose="05000000000000000000" pitchFamily="2" charset="2"/>
              <a:buChar char="v"/>
            </a:pPr>
            <a:r>
              <a:rPr lang="en-US" sz="4400" b="1" u="sng" dirty="0">
                <a:solidFill>
                  <a:schemeClr val="accent3">
                    <a:lumMod val="75000"/>
                  </a:schemeClr>
                </a:solidFill>
                <a:hlinkClick r:id="rId3"/>
              </a:rPr>
              <a:t>Asset value calculator</a:t>
            </a:r>
            <a:endParaRPr lang="en-US" sz="4400" b="1" u="sng" dirty="0">
              <a:solidFill>
                <a:schemeClr val="accent3">
                  <a:lumMod val="75000"/>
                </a:schemeClr>
              </a:solidFill>
            </a:endParaRPr>
          </a:p>
          <a:p>
            <a:pPr marL="571500" indent="-571500" algn="l" rtl="0">
              <a:buFont typeface="Wingdings" panose="05000000000000000000" pitchFamily="2" charset="2"/>
              <a:buChar char="v"/>
            </a:pPr>
            <a:r>
              <a:rPr lang="en-US" sz="4400" b="1" u="sng" dirty="0">
                <a:solidFill>
                  <a:schemeClr val="accent3">
                    <a:lumMod val="75000"/>
                  </a:schemeClr>
                </a:solidFill>
                <a:hlinkClick r:id="rId4"/>
              </a:rPr>
              <a:t>Rent value calculator</a:t>
            </a:r>
            <a:endParaRPr lang="en-US" sz="4400" b="1" u="sng" dirty="0">
              <a:solidFill>
                <a:schemeClr val="accent3">
                  <a:lumMod val="75000"/>
                </a:schemeClr>
              </a:solidFill>
            </a:endParaRPr>
          </a:p>
          <a:p>
            <a:endParaRPr lang="he-IL" sz="4400" dirty="0">
              <a:solidFill>
                <a:schemeClr val="accent3">
                  <a:lumMod val="75000"/>
                </a:schemeClr>
              </a:solidFill>
            </a:endParaRPr>
          </a:p>
        </p:txBody>
      </p:sp>
      <p:sp>
        <p:nvSpPr>
          <p:cNvPr id="14" name="מציין מיקום של מספר שקופית 13"/>
          <p:cNvSpPr>
            <a:spLocks noGrp="1"/>
          </p:cNvSpPr>
          <p:nvPr>
            <p:ph type="sldNum" sz="quarter" idx="12"/>
          </p:nvPr>
        </p:nvSpPr>
        <p:spPr/>
        <p:txBody>
          <a:bodyPr/>
          <a:lstStyle/>
          <a:p>
            <a:fld id="{9470D5C6-ECF9-4E88-B26F-9687F468E69B}" type="slidenum">
              <a:rPr lang="he-IL" smtClean="0"/>
              <a:t>30</a:t>
            </a:fld>
            <a:endParaRPr lang="he-IL"/>
          </a:p>
        </p:txBody>
      </p:sp>
    </p:spTree>
    <p:extLst>
      <p:ext uri="{BB962C8B-B14F-4D97-AF65-F5344CB8AC3E}">
        <p14:creationId xmlns:p14="http://schemas.microsoft.com/office/powerpoint/2010/main" val="1524413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מציין מיקום תוכן 5">
            <a:extLst>
              <a:ext uri="{FF2B5EF4-FFF2-40B4-BE49-F238E27FC236}">
                <a16:creationId xmlns:a16="http://schemas.microsoft.com/office/drawing/2014/main" id="{F41398B1-BAAF-45DB-8057-2478847EF735}"/>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049" y="481263"/>
            <a:ext cx="9003901" cy="5660374"/>
          </a:xfrm>
        </p:spPr>
      </p:pic>
      <p:sp>
        <p:nvSpPr>
          <p:cNvPr id="4" name="מציין מיקום של מספר שקופית 3">
            <a:extLst>
              <a:ext uri="{FF2B5EF4-FFF2-40B4-BE49-F238E27FC236}">
                <a16:creationId xmlns:a16="http://schemas.microsoft.com/office/drawing/2014/main" id="{3F3D11A9-FB34-42E6-97BD-CFBD756C9055}"/>
              </a:ext>
            </a:extLst>
          </p:cNvPr>
          <p:cNvSpPr>
            <a:spLocks noGrp="1"/>
          </p:cNvSpPr>
          <p:nvPr>
            <p:ph type="sldNum" sz="quarter" idx="12"/>
          </p:nvPr>
        </p:nvSpPr>
        <p:spPr/>
        <p:txBody>
          <a:bodyPr/>
          <a:lstStyle/>
          <a:p>
            <a:fld id="{9470D5C6-ECF9-4E88-B26F-9687F468E69B}" type="slidenum">
              <a:rPr lang="he-IL" smtClean="0"/>
              <a:t>31</a:t>
            </a:fld>
            <a:endParaRPr lang="he-IL"/>
          </a:p>
        </p:txBody>
      </p:sp>
    </p:spTree>
    <p:extLst>
      <p:ext uri="{BB962C8B-B14F-4D97-AF65-F5344CB8AC3E}">
        <p14:creationId xmlns:p14="http://schemas.microsoft.com/office/powerpoint/2010/main" val="442556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87383" y="346304"/>
            <a:ext cx="10515600" cy="766354"/>
          </a:xfrm>
        </p:spPr>
        <p:txBody>
          <a:bodyPr>
            <a:normAutofit/>
          </a:bodyPr>
          <a:lstStyle/>
          <a:p>
            <a:r>
              <a:rPr lang="en-US" dirty="0">
                <a:solidFill>
                  <a:schemeClr val="accent1">
                    <a:lumMod val="50000"/>
                  </a:schemeClr>
                </a:solidFill>
                <a:latin typeface="Josefin Sans Medium" pitchFamily="2" charset="0"/>
                <a:cs typeface="Aharoni" panose="02010803020104030203" pitchFamily="2" charset="-79"/>
              </a:rPr>
              <a:t>Conclusion and Interpretation</a:t>
            </a:r>
            <a:endParaRPr lang="he-IL"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287383" y="1288870"/>
            <a:ext cx="11643360" cy="4891268"/>
          </a:xfrm>
        </p:spPr>
        <p:txBody>
          <a:bodyPr/>
          <a:lstStyle/>
          <a:p>
            <a:pPr algn="l" rtl="0">
              <a:buFont typeface="Wingdings" panose="05000000000000000000" pitchFamily="2" charset="2"/>
              <a:buChar char="v"/>
            </a:pPr>
            <a:r>
              <a:rPr lang="en-US" dirty="0"/>
              <a:t>We found which parameters influent the most on the rent price and the asset price.</a:t>
            </a:r>
          </a:p>
          <a:p>
            <a:pPr algn="l" rtl="0">
              <a:buFont typeface="Wingdings" panose="05000000000000000000" pitchFamily="2" charset="2"/>
              <a:buChar char="v"/>
            </a:pPr>
            <a:r>
              <a:rPr lang="en-US" dirty="0"/>
              <a:t>We found out what is the impact of  COVID-19 epidemic on the real-estate market in Israel.</a:t>
            </a:r>
          </a:p>
          <a:p>
            <a:pPr algn="l" rtl="0">
              <a:buFont typeface="Wingdings" panose="05000000000000000000" pitchFamily="2" charset="2"/>
              <a:buChar char="v"/>
            </a:pPr>
            <a:r>
              <a:rPr lang="en-US" dirty="0"/>
              <a:t>After deploying our predictive models we saw that the most complicated model has best accuracy and it becomes more accurate when the data set is bigger</a:t>
            </a:r>
          </a:p>
          <a:p>
            <a:pPr algn="l" rtl="0">
              <a:buFont typeface="Wingdings" panose="05000000000000000000" pitchFamily="2" charset="2"/>
              <a:buChar char="v"/>
            </a:pPr>
            <a:r>
              <a:rPr lang="en-US" dirty="0"/>
              <a:t>To show the final results of the project we built a web-app for making it more accessible and realistic  </a:t>
            </a:r>
          </a:p>
          <a:p>
            <a:pPr algn="l" rtl="0">
              <a:buFont typeface="Wingdings" panose="05000000000000000000" pitchFamily="2" charset="2"/>
              <a:buChar char="v"/>
            </a:pPr>
            <a:r>
              <a:rPr lang="en-US" dirty="0"/>
              <a:t>According to our data the real-estate market in Israel is becoming more expensive even during the pandemic where the supply is low.</a:t>
            </a:r>
          </a:p>
          <a:p>
            <a:pPr algn="l" rtl="0"/>
            <a:endParaRPr lang="he-IL" dirty="0"/>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32</a:t>
            </a:fld>
            <a:endParaRPr lang="he-IL"/>
          </a:p>
        </p:txBody>
      </p:sp>
    </p:spTree>
    <p:extLst>
      <p:ext uri="{BB962C8B-B14F-4D97-AF65-F5344CB8AC3E}">
        <p14:creationId xmlns:p14="http://schemas.microsoft.com/office/powerpoint/2010/main" val="2664215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28567" y="387443"/>
            <a:ext cx="10515600" cy="798511"/>
          </a:xfrm>
        </p:spPr>
        <p:txBody>
          <a:bodyPr>
            <a:normAutofit/>
          </a:bodyPr>
          <a:lstStyle/>
          <a:p>
            <a:r>
              <a:rPr lang="en-US" b="1" dirty="0">
                <a:solidFill>
                  <a:schemeClr val="accent1">
                    <a:lumMod val="50000"/>
                  </a:schemeClr>
                </a:solidFill>
                <a:latin typeface="Josefin Sans Medium" pitchFamily="2" charset="0"/>
                <a:cs typeface="Aharoni" panose="02010803020104030203" pitchFamily="2" charset="-79"/>
              </a:rPr>
              <a:t>Summary and introduction </a:t>
            </a:r>
            <a:endParaRPr lang="he-IL" b="1"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428567" y="1253331"/>
            <a:ext cx="11763433" cy="4351337"/>
          </a:xfrm>
        </p:spPr>
        <p:txBody>
          <a:bodyPr>
            <a:noAutofit/>
          </a:bodyPr>
          <a:lstStyle/>
          <a:p>
            <a:pPr algn="l" rtl="0">
              <a:lnSpc>
                <a:spcPct val="170000"/>
              </a:lnSpc>
              <a:buFont typeface="Wingdings" panose="05000000000000000000" pitchFamily="2" charset="2"/>
              <a:buChar char="v"/>
            </a:pPr>
            <a:r>
              <a:rPr lang="en-US" sz="2400" dirty="0"/>
              <a:t> The ability to buy or rent an apartment in Israel is not simple at all, especially for guys like us, the students, that cannot work continuously</a:t>
            </a:r>
          </a:p>
          <a:p>
            <a:pPr algn="l" rtl="0">
              <a:lnSpc>
                <a:spcPct val="170000"/>
              </a:lnSpc>
              <a:buFont typeface="Wingdings" panose="05000000000000000000" pitchFamily="2" charset="2"/>
              <a:buChar char="v"/>
            </a:pPr>
            <a:r>
              <a:rPr lang="en-US" sz="2400" dirty="0"/>
              <a:t> We decided to analyze this issue and examine the various data available in the network on   apartments for rent and sale to understand what effects the most on the prices and if the price really worth it</a:t>
            </a:r>
          </a:p>
          <a:p>
            <a:pPr algn="l" rtl="0">
              <a:lnSpc>
                <a:spcPct val="170000"/>
              </a:lnSpc>
              <a:buFont typeface="Wingdings" panose="05000000000000000000" pitchFamily="2" charset="2"/>
              <a:buChar char="v"/>
            </a:pPr>
            <a:r>
              <a:rPr lang="en-US" sz="2400" dirty="0"/>
              <a:t> In addition, we will try to understand the impact of Covid-19 epidemic on the real estate market</a:t>
            </a:r>
          </a:p>
        </p:txBody>
      </p:sp>
      <p:sp>
        <p:nvSpPr>
          <p:cNvPr id="4" name="מציין מיקום של מספר שקופית 3"/>
          <p:cNvSpPr>
            <a:spLocks noGrp="1"/>
          </p:cNvSpPr>
          <p:nvPr>
            <p:ph type="sldNum" sz="quarter" idx="12"/>
          </p:nvPr>
        </p:nvSpPr>
        <p:spPr/>
        <p:txBody>
          <a:bodyPr/>
          <a:lstStyle/>
          <a:p>
            <a:fld id="{9470D5C6-ECF9-4E88-B26F-9687F468E69B}" type="slidenum">
              <a:rPr lang="he-IL" smtClean="0"/>
              <a:t>4</a:t>
            </a:fld>
            <a:endParaRPr lang="he-IL" dirty="0"/>
          </a:p>
        </p:txBody>
      </p:sp>
    </p:spTree>
    <p:extLst>
      <p:ext uri="{BB962C8B-B14F-4D97-AF65-F5344CB8AC3E}">
        <p14:creationId xmlns:p14="http://schemas.microsoft.com/office/powerpoint/2010/main" val="266087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F6B7C8-0E1E-42DB-BF16-B76DD3F99FC4}"/>
              </a:ext>
            </a:extLst>
          </p:cNvPr>
          <p:cNvSpPr>
            <a:spLocks noGrp="1"/>
          </p:cNvSpPr>
          <p:nvPr>
            <p:ph type="title"/>
          </p:nvPr>
        </p:nvSpPr>
        <p:spPr>
          <a:xfrm>
            <a:off x="831273" y="503238"/>
            <a:ext cx="10515600" cy="1325562"/>
          </a:xfrm>
        </p:spPr>
        <p:txBody>
          <a:bodyPr/>
          <a:lstStyle/>
          <a:p>
            <a:r>
              <a:rPr lang="en-US" b="1" dirty="0">
                <a:solidFill>
                  <a:schemeClr val="accent1">
                    <a:lumMod val="50000"/>
                  </a:schemeClr>
                </a:solidFill>
                <a:latin typeface="Josefin Sans Medium" pitchFamily="2" charset="0"/>
              </a:rPr>
              <a:t>Main Objectives </a:t>
            </a:r>
            <a:endParaRPr lang="en-US" dirty="0">
              <a:solidFill>
                <a:schemeClr val="accent1">
                  <a:lumMod val="50000"/>
                </a:schemeClr>
              </a:solidFill>
              <a:latin typeface="Josefin Sans Medium" pitchFamily="2" charset="0"/>
            </a:endParaRPr>
          </a:p>
        </p:txBody>
      </p:sp>
      <p:sp>
        <p:nvSpPr>
          <p:cNvPr id="3" name="מציין מיקום תוכן 2">
            <a:extLst>
              <a:ext uri="{FF2B5EF4-FFF2-40B4-BE49-F238E27FC236}">
                <a16:creationId xmlns:a16="http://schemas.microsoft.com/office/drawing/2014/main" id="{EEBA1718-3573-428A-8940-EF084AB7F775}"/>
              </a:ext>
            </a:extLst>
          </p:cNvPr>
          <p:cNvSpPr>
            <a:spLocks noGrp="1"/>
          </p:cNvSpPr>
          <p:nvPr>
            <p:ph idx="1"/>
          </p:nvPr>
        </p:nvSpPr>
        <p:spPr/>
        <p:txBody>
          <a:bodyPr>
            <a:normAutofit fontScale="92500" lnSpcReduction="20000"/>
          </a:bodyPr>
          <a:lstStyle/>
          <a:p>
            <a:pPr algn="l" rtl="0">
              <a:lnSpc>
                <a:spcPct val="150000"/>
              </a:lnSpc>
              <a:buFont typeface="Wingdings" panose="05000000000000000000" pitchFamily="2" charset="2"/>
              <a:buChar char="v"/>
            </a:pPr>
            <a:r>
              <a:rPr lang="en-US" dirty="0"/>
              <a:t> Search and acquire data on the Real-Estate market in Israel </a:t>
            </a:r>
          </a:p>
          <a:p>
            <a:pPr algn="l" rtl="0">
              <a:lnSpc>
                <a:spcPct val="150000"/>
              </a:lnSpc>
              <a:buFont typeface="Wingdings" panose="05000000000000000000" pitchFamily="2" charset="2"/>
              <a:buChar char="v"/>
            </a:pPr>
            <a:r>
              <a:rPr lang="en-US" dirty="0"/>
              <a:t> Performing a comprehensive analysis of the real estate market in Israel according to various parameters.</a:t>
            </a:r>
          </a:p>
          <a:p>
            <a:pPr algn="l" rtl="0">
              <a:lnSpc>
                <a:spcPct val="150000"/>
              </a:lnSpc>
              <a:buFont typeface="Wingdings" panose="05000000000000000000" pitchFamily="2" charset="2"/>
              <a:buChar char="v"/>
            </a:pPr>
            <a:r>
              <a:rPr lang="en-US" dirty="0"/>
              <a:t> Creating a machine learning model for forecasting rent and asset values according to the data available on the network.</a:t>
            </a:r>
          </a:p>
          <a:p>
            <a:pPr algn="l" rtl="0">
              <a:lnSpc>
                <a:spcPct val="150000"/>
              </a:lnSpc>
              <a:buFont typeface="Wingdings" panose="05000000000000000000" pitchFamily="2" charset="2"/>
              <a:buChar char="v"/>
            </a:pPr>
            <a:r>
              <a:rPr lang="en-US" dirty="0"/>
              <a:t> Deploying an Web app that will predict assets value according to the best model available </a:t>
            </a:r>
          </a:p>
          <a:p>
            <a:pPr algn="l">
              <a:lnSpc>
                <a:spcPct val="150000"/>
              </a:lnSpc>
            </a:pPr>
            <a:endParaRPr lang="en-US" dirty="0"/>
          </a:p>
        </p:txBody>
      </p:sp>
      <p:sp>
        <p:nvSpPr>
          <p:cNvPr id="4" name="מציין מיקום של מספר שקופית 3">
            <a:extLst>
              <a:ext uri="{FF2B5EF4-FFF2-40B4-BE49-F238E27FC236}">
                <a16:creationId xmlns:a16="http://schemas.microsoft.com/office/drawing/2014/main" id="{19B9FE13-D49C-4498-8B49-1FA2620F5036}"/>
              </a:ext>
            </a:extLst>
          </p:cNvPr>
          <p:cNvSpPr>
            <a:spLocks noGrp="1"/>
          </p:cNvSpPr>
          <p:nvPr>
            <p:ph type="sldNum" sz="quarter" idx="12"/>
          </p:nvPr>
        </p:nvSpPr>
        <p:spPr/>
        <p:txBody>
          <a:bodyPr/>
          <a:lstStyle/>
          <a:p>
            <a:fld id="{9470D5C6-ECF9-4E88-B26F-9687F468E69B}" type="slidenum">
              <a:rPr lang="he-IL" smtClean="0"/>
              <a:t>5</a:t>
            </a:fld>
            <a:endParaRPr lang="he-IL"/>
          </a:p>
        </p:txBody>
      </p:sp>
    </p:spTree>
    <p:extLst>
      <p:ext uri="{BB962C8B-B14F-4D97-AF65-F5344CB8AC3E}">
        <p14:creationId xmlns:p14="http://schemas.microsoft.com/office/powerpoint/2010/main" val="1634267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517B179-DEB3-47DC-BCE2-07AD345BEAAC}"/>
              </a:ext>
            </a:extLst>
          </p:cNvPr>
          <p:cNvSpPr>
            <a:spLocks noGrp="1"/>
          </p:cNvSpPr>
          <p:nvPr>
            <p:ph type="title"/>
          </p:nvPr>
        </p:nvSpPr>
        <p:spPr>
          <a:xfrm>
            <a:off x="1302327" y="415809"/>
            <a:ext cx="10058400" cy="1004534"/>
          </a:xfrm>
        </p:spPr>
        <p:txBody>
          <a:bodyPr>
            <a:noAutofit/>
          </a:bodyPr>
          <a:lstStyle/>
          <a:p>
            <a:pPr algn="ctr"/>
            <a:r>
              <a:rPr lang="en-US" sz="7400" dirty="0">
                <a:solidFill>
                  <a:schemeClr val="accent1">
                    <a:lumMod val="50000"/>
                  </a:schemeClr>
                </a:solidFill>
                <a:effectLst>
                  <a:outerShdw blurRad="38100" dist="38100" dir="2700000" algn="tl">
                    <a:srgbClr val="000000">
                      <a:alpha val="43137"/>
                    </a:srgbClr>
                  </a:outerShdw>
                </a:effectLst>
                <a:latin typeface="Josefin Sans Medium" pitchFamily="2" charset="0"/>
              </a:rPr>
              <a:t>Data Acquisition</a:t>
            </a:r>
            <a:r>
              <a:rPr lang="en-US" sz="7400" i="1" dirty="0">
                <a:solidFill>
                  <a:schemeClr val="accent1">
                    <a:lumMod val="50000"/>
                  </a:schemeClr>
                </a:solidFill>
                <a:effectLst>
                  <a:outerShdw blurRad="38100" dist="38100" dir="2700000" algn="tl">
                    <a:srgbClr val="000000">
                      <a:alpha val="43137"/>
                    </a:srgbClr>
                  </a:outerShdw>
                </a:effectLst>
                <a:latin typeface="Josefin Sans Medium" pitchFamily="2" charset="0"/>
              </a:rPr>
              <a:t> </a:t>
            </a:r>
            <a:endParaRPr lang="en-IL" sz="7400" i="1" dirty="0">
              <a:solidFill>
                <a:schemeClr val="accent1">
                  <a:lumMod val="50000"/>
                </a:schemeClr>
              </a:solidFill>
              <a:effectLst>
                <a:outerShdw blurRad="38100" dist="38100" dir="2700000" algn="tl">
                  <a:srgbClr val="000000">
                    <a:alpha val="43137"/>
                  </a:srgbClr>
                </a:outerShdw>
              </a:effectLst>
              <a:latin typeface="Josefin Sans Medium" pitchFamily="2" charset="0"/>
            </a:endParaRPr>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6</a:t>
            </a:fld>
            <a:endParaRPr lang="he-IL"/>
          </a:p>
        </p:txBody>
      </p:sp>
      <p:pic>
        <p:nvPicPr>
          <p:cNvPr id="4" name="תמונה 3">
            <a:extLst>
              <a:ext uri="{FF2B5EF4-FFF2-40B4-BE49-F238E27FC236}">
                <a16:creationId xmlns:a16="http://schemas.microsoft.com/office/drawing/2014/main" id="{054A0C50-F51B-48AC-81D4-7C616CDCA9F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0194" y="1612311"/>
            <a:ext cx="7620642" cy="4829880"/>
          </a:xfrm>
          <a:prstGeom prst="rect">
            <a:avLst/>
          </a:prstGeom>
          <a:ln>
            <a:noFill/>
          </a:ln>
          <a:effectLst>
            <a:softEdge rad="112500"/>
          </a:effectLst>
        </p:spPr>
      </p:pic>
    </p:spTree>
    <p:extLst>
      <p:ext uri="{BB962C8B-B14F-4D97-AF65-F5344CB8AC3E}">
        <p14:creationId xmlns:p14="http://schemas.microsoft.com/office/powerpoint/2010/main" val="1291371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a:extLst>
              <a:ext uri="{FF2B5EF4-FFF2-40B4-BE49-F238E27FC236}">
                <a16:creationId xmlns:a16="http://schemas.microsoft.com/office/drawing/2014/main" id="{4517B179-DEB3-47DC-BCE2-07AD345BEAAC}"/>
              </a:ext>
            </a:extLst>
          </p:cNvPr>
          <p:cNvSpPr>
            <a:spLocks noGrp="1"/>
          </p:cNvSpPr>
          <p:nvPr>
            <p:ph type="title"/>
          </p:nvPr>
        </p:nvSpPr>
        <p:spPr>
          <a:xfrm>
            <a:off x="276167" y="311467"/>
            <a:ext cx="10515600" cy="1325562"/>
          </a:xfrm>
        </p:spPr>
        <p:txBody>
          <a:bodyPr vert="horz" lIns="91440" tIns="45720" rIns="91440" bIns="45720" rtlCol="0" anchor="ctr">
            <a:noAutofit/>
          </a:bodyPr>
          <a:lstStyle/>
          <a:p>
            <a:r>
              <a:rPr lang="en-US" b="1" i="1" dirty="0">
                <a:solidFill>
                  <a:schemeClr val="accent1">
                    <a:lumMod val="50000"/>
                  </a:schemeClr>
                </a:solidFill>
                <a:latin typeface="Josefin Sans Medium" pitchFamily="2" charset="0"/>
                <a:cs typeface="Aharoni" panose="02010803020104030203" pitchFamily="2" charset="-79"/>
              </a:rPr>
              <a:t>How did we create the database?</a:t>
            </a:r>
            <a:endParaRPr lang="en-IL" b="1" i="1" dirty="0">
              <a:solidFill>
                <a:schemeClr val="accent1">
                  <a:lumMod val="50000"/>
                </a:schemeClr>
              </a:solidFill>
              <a:latin typeface="Josefin Sans Medium" pitchFamily="2" charset="0"/>
              <a:cs typeface="Aharoni" panose="02010803020104030203" pitchFamily="2" charset="-79"/>
            </a:endParaRPr>
          </a:p>
        </p:txBody>
      </p:sp>
      <p:sp>
        <p:nvSpPr>
          <p:cNvPr id="3" name="מציין מיקום תוכן 2"/>
          <p:cNvSpPr>
            <a:spLocks noGrp="1"/>
          </p:cNvSpPr>
          <p:nvPr>
            <p:ph idx="1"/>
          </p:nvPr>
        </p:nvSpPr>
        <p:spPr>
          <a:xfrm>
            <a:off x="276167" y="1637029"/>
            <a:ext cx="10515600" cy="4351337"/>
          </a:xfrm>
        </p:spPr>
        <p:txBody>
          <a:bodyPr>
            <a:normAutofit fontScale="92500" lnSpcReduction="10000"/>
          </a:bodyPr>
          <a:lstStyle/>
          <a:p>
            <a:pPr algn="l" rtl="0">
              <a:lnSpc>
                <a:spcPct val="170000"/>
              </a:lnSpc>
              <a:buFont typeface="Wingdings" panose="05000000000000000000" pitchFamily="2" charset="2"/>
              <a:buChar char="v"/>
            </a:pPr>
            <a:r>
              <a:rPr lang="en-US" dirty="0"/>
              <a:t> Scraping posts of apartments for sale from “YAD2” website and convert it into a data-frame.</a:t>
            </a:r>
          </a:p>
          <a:p>
            <a:pPr algn="l" rtl="0">
              <a:lnSpc>
                <a:spcPct val="170000"/>
              </a:lnSpc>
              <a:buFont typeface="Wingdings" panose="05000000000000000000" pitchFamily="2" charset="2"/>
              <a:buChar char="v"/>
            </a:pPr>
            <a:r>
              <a:rPr lang="en-US" dirty="0"/>
              <a:t> Scraping posts of sold apartments from “YAD2” website and convert it into a data-frame.</a:t>
            </a:r>
          </a:p>
          <a:p>
            <a:pPr algn="l" rtl="0">
              <a:lnSpc>
                <a:spcPct val="170000"/>
              </a:lnSpc>
              <a:buFont typeface="Wingdings" panose="05000000000000000000" pitchFamily="2" charset="2"/>
              <a:buChar char="v"/>
            </a:pPr>
            <a:r>
              <a:rPr lang="en-US" dirty="0"/>
              <a:t> Managed to purchase a big database that contain more than 600,000 posts of apartments for rent and convert it into a data-frame.</a:t>
            </a:r>
          </a:p>
          <a:p>
            <a:pPr algn="l" rtl="0"/>
            <a:endParaRPr lang="he-IL" dirty="0"/>
          </a:p>
        </p:txBody>
      </p:sp>
      <p:sp>
        <p:nvSpPr>
          <p:cNvPr id="2" name="מציין מיקום של מספר שקופית 1"/>
          <p:cNvSpPr>
            <a:spLocks noGrp="1"/>
          </p:cNvSpPr>
          <p:nvPr>
            <p:ph type="sldNum" sz="quarter" idx="12"/>
          </p:nvPr>
        </p:nvSpPr>
        <p:spPr/>
        <p:txBody>
          <a:bodyPr/>
          <a:lstStyle/>
          <a:p>
            <a:fld id="{9470D5C6-ECF9-4E88-B26F-9687F468E69B}" type="slidenum">
              <a:rPr lang="he-IL" smtClean="0"/>
              <a:t>7</a:t>
            </a:fld>
            <a:endParaRPr lang="he-IL"/>
          </a:p>
        </p:txBody>
      </p:sp>
    </p:spTree>
    <p:extLst>
      <p:ext uri="{BB962C8B-B14F-4D97-AF65-F5344CB8AC3E}">
        <p14:creationId xmlns:p14="http://schemas.microsoft.com/office/powerpoint/2010/main" val="338096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תמונה 3"/>
          <p:cNvPicPr>
            <a:picLocks noChangeAspect="1"/>
          </p:cNvPicPr>
          <p:nvPr/>
        </p:nvPicPr>
        <p:blipFill rotWithShape="1">
          <a:blip r:embed="rId2"/>
          <a:srcRect l="35750" t="14743" r="33108" b="9424"/>
          <a:stretch/>
        </p:blipFill>
        <p:spPr>
          <a:xfrm>
            <a:off x="8620434" y="1265139"/>
            <a:ext cx="2928238" cy="3801682"/>
          </a:xfrm>
          <a:prstGeom prst="rect">
            <a:avLst/>
          </a:prstGeom>
        </p:spPr>
      </p:pic>
      <p:grpSp>
        <p:nvGrpSpPr>
          <p:cNvPr id="3" name="קבוצה 2"/>
          <p:cNvGrpSpPr/>
          <p:nvPr/>
        </p:nvGrpSpPr>
        <p:grpSpPr>
          <a:xfrm>
            <a:off x="185370" y="1157210"/>
            <a:ext cx="11752630" cy="7017306"/>
            <a:chOff x="185370" y="1138922"/>
            <a:chExt cx="11752630" cy="7017306"/>
          </a:xfrm>
        </p:grpSpPr>
        <p:sp>
          <p:nvSpPr>
            <p:cNvPr id="14" name="TextBox 13"/>
            <p:cNvSpPr txBox="1"/>
            <p:nvPr/>
          </p:nvSpPr>
          <p:spPr>
            <a:xfrm>
              <a:off x="185370" y="1138922"/>
              <a:ext cx="11752630" cy="7017306"/>
            </a:xfrm>
            <a:prstGeom prst="rect">
              <a:avLst/>
            </a:prstGeom>
            <a:noFill/>
          </p:spPr>
          <p:txBody>
            <a:bodyPr wrap="square" rtlCol="1">
              <a:spAutoFit/>
            </a:bodyPr>
            <a:lstStyle/>
            <a:p>
              <a:pPr marL="342900" indent="-342900" algn="l" rtl="0">
                <a:lnSpc>
                  <a:spcPct val="150000"/>
                </a:lnSpc>
                <a:buFont typeface="Wingdings" panose="05000000000000000000" pitchFamily="2" charset="2"/>
                <a:buChar char="v"/>
              </a:pPr>
              <a:r>
                <a:rPr lang="en-US" sz="2400" dirty="0"/>
                <a:t>We used the following libraries to perform the scraping :</a:t>
              </a:r>
            </a:p>
            <a:p>
              <a:pPr marL="742950" lvl="1" indent="-285750" algn="l" rtl="0">
                <a:lnSpc>
                  <a:spcPct val="150000"/>
                </a:lnSpc>
                <a:buFont typeface="Courier New" panose="02070309020205020404" pitchFamily="49" charset="0"/>
                <a:buChar char="o"/>
              </a:pPr>
              <a:r>
                <a:rPr lang="en-US" altLang="he-IL" dirty="0"/>
                <a:t>  BeautifulSoup</a:t>
              </a:r>
              <a:endParaRPr lang="he-IL" altLang="he-IL" dirty="0"/>
            </a:p>
            <a:p>
              <a:pPr marL="742950" lvl="1" indent="-285750" algn="l" rtl="0">
                <a:lnSpc>
                  <a:spcPct val="150000"/>
                </a:lnSpc>
                <a:buFont typeface="Courier New" panose="02070309020205020404" pitchFamily="49" charset="0"/>
                <a:buChar char="o"/>
              </a:pPr>
              <a:r>
                <a:rPr lang="en-US" altLang="he-IL" dirty="0"/>
                <a:t>  Selenium </a:t>
              </a:r>
              <a:endParaRPr lang="en-US" dirty="0"/>
            </a:p>
            <a:p>
              <a:pPr marL="342900" indent="-342900" algn="l" rtl="0">
                <a:buFont typeface="Wingdings" panose="05000000000000000000" pitchFamily="2" charset="2"/>
                <a:buChar char="v"/>
              </a:pPr>
              <a:r>
                <a:rPr lang="en-US" sz="2400" dirty="0"/>
                <a:t>Scraping features for each post of </a:t>
              </a:r>
              <a:r>
                <a:rPr lang="en-US" sz="2400" u="sng" dirty="0"/>
                <a:t>apartments for sale</a:t>
              </a:r>
              <a:r>
                <a:rPr lang="en-US" sz="2400" dirty="0"/>
                <a:t>:</a:t>
              </a:r>
            </a:p>
            <a:p>
              <a:pPr marL="342900" indent="-342900" algn="l" rtl="0">
                <a:buFont typeface="Courier New" panose="02070309020205020404" pitchFamily="49" charset="0"/>
                <a:buChar char="o"/>
              </a:pPr>
              <a:endParaRPr lang="en-US" sz="2400" dirty="0"/>
            </a:p>
            <a:p>
              <a:pPr marL="342900" indent="-342900" algn="l" rtl="0">
                <a:buFont typeface="Courier New" panose="02070309020205020404" pitchFamily="49" charset="0"/>
                <a:buChar char="o"/>
              </a:pPr>
              <a:endParaRPr lang="en-US" sz="2400" dirty="0"/>
            </a:p>
            <a:p>
              <a:pPr marL="342900" indent="-342900" algn="l" rtl="0">
                <a:buFont typeface="Courier New" panose="02070309020205020404" pitchFamily="49" charset="0"/>
                <a:buChar char="o"/>
              </a:pPr>
              <a:endParaRPr lang="en-US" sz="2400" dirty="0"/>
            </a:p>
            <a:p>
              <a:pPr marL="342900" indent="-342900" algn="l" rtl="0">
                <a:buFont typeface="Courier New" panose="02070309020205020404" pitchFamily="49" charset="0"/>
                <a:buChar char="o"/>
              </a:pPr>
              <a:endParaRPr lang="en-US" sz="2400" dirty="0"/>
            </a:p>
            <a:p>
              <a:pPr marL="342900" indent="-342900" algn="l" rtl="0">
                <a:buFont typeface="Wingdings" panose="05000000000000000000" pitchFamily="2" charset="2"/>
                <a:buChar char="v"/>
              </a:pPr>
              <a:r>
                <a:rPr lang="en-US" sz="2400" dirty="0"/>
                <a:t>Scraping features for each post of </a:t>
              </a:r>
              <a:r>
                <a:rPr lang="en-US" sz="2400" u="sng" dirty="0"/>
                <a:t>sold apartments</a:t>
              </a:r>
              <a:r>
                <a:rPr lang="en-US" sz="2400" dirty="0"/>
                <a:t>:</a:t>
              </a:r>
            </a:p>
            <a:p>
              <a:pPr marL="742950" lvl="1" indent="-285750" algn="l" rtl="0">
                <a:buFont typeface="Courier New" panose="02070309020205020404" pitchFamily="49" charset="0"/>
                <a:buChar char="o"/>
              </a:pPr>
              <a:r>
                <a:rPr lang="en-US" dirty="0"/>
                <a:t>Address</a:t>
              </a:r>
            </a:p>
            <a:p>
              <a:pPr marL="742950" lvl="1" indent="-285750" algn="l" rtl="0">
                <a:buFont typeface="Courier New" panose="02070309020205020404" pitchFamily="49" charset="0"/>
                <a:buChar char="o"/>
              </a:pPr>
              <a:r>
                <a:rPr lang="en-US" dirty="0"/>
                <a:t>Number of rooms</a:t>
              </a:r>
            </a:p>
            <a:p>
              <a:pPr marL="742950" lvl="1" indent="-285750" algn="l" rtl="0">
                <a:buFont typeface="Courier New" panose="02070309020205020404" pitchFamily="49" charset="0"/>
                <a:buChar char="o"/>
              </a:pPr>
              <a:r>
                <a:rPr lang="en-US" dirty="0"/>
                <a:t>Price</a:t>
              </a:r>
              <a:endParaRPr lang="en-US" sz="2400" dirty="0"/>
            </a:p>
            <a:p>
              <a:pPr marL="742950" lvl="1" indent="-285750" algn="l" rtl="0">
                <a:buFont typeface="Courier New" panose="02070309020205020404" pitchFamily="49" charset="0"/>
                <a:buChar char="o"/>
              </a:pPr>
              <a:r>
                <a:rPr lang="en-US" dirty="0"/>
                <a:t>Sale date</a:t>
              </a:r>
              <a:endParaRPr lang="en-US" sz="2400" dirty="0"/>
            </a:p>
            <a:p>
              <a:pPr marL="342900" indent="-342900" algn="l" rtl="0">
                <a:buFont typeface="Wingdings" panose="05000000000000000000" pitchFamily="2" charset="2"/>
                <a:buChar char="v"/>
              </a:pPr>
              <a:r>
                <a:rPr lang="en-US" sz="2400" dirty="0"/>
                <a:t>Creating a  Pandas Data Frame for each of them, which contains each apartment and its data</a:t>
              </a:r>
            </a:p>
            <a:p>
              <a:pPr marL="342900" indent="-342900" algn="l" rtl="0">
                <a:buFont typeface="Arial" panose="020B0604020202020204" pitchFamily="34" charset="0"/>
                <a:buChar char="•"/>
              </a:pPr>
              <a:endParaRPr lang="en-US" sz="2400" dirty="0"/>
            </a:p>
            <a:p>
              <a:pPr algn="l" rtl="0"/>
              <a:endParaRPr lang="en-US" sz="2400" dirty="0"/>
            </a:p>
            <a:p>
              <a:pPr algn="l" rtl="0"/>
              <a:endParaRPr lang="en-US" sz="2400" dirty="0"/>
            </a:p>
            <a:p>
              <a:endParaRPr lang="he-IL" sz="2400" dirty="0"/>
            </a:p>
          </p:txBody>
        </p:sp>
        <p:sp>
          <p:nvSpPr>
            <p:cNvPr id="11" name="TextBox 10"/>
            <p:cNvSpPr txBox="1"/>
            <p:nvPr/>
          </p:nvSpPr>
          <p:spPr>
            <a:xfrm>
              <a:off x="643328" y="2985581"/>
              <a:ext cx="2211632" cy="1477328"/>
            </a:xfrm>
            <a:prstGeom prst="rect">
              <a:avLst/>
            </a:prstGeom>
            <a:noFill/>
          </p:spPr>
          <p:txBody>
            <a:bodyPr wrap="square" rtlCol="1">
              <a:spAutoFit/>
            </a:bodyPr>
            <a:lstStyle/>
            <a:p>
              <a:pPr marL="285750" indent="-285750" algn="l" rtl="0">
                <a:buFont typeface="Courier New" panose="02070309020205020404" pitchFamily="49" charset="0"/>
                <a:buChar char="o"/>
              </a:pPr>
              <a:r>
                <a:rPr lang="en-US" dirty="0"/>
                <a:t>Address</a:t>
              </a:r>
            </a:p>
            <a:p>
              <a:pPr marL="285750" indent="-285750" algn="l" rtl="0">
                <a:buFont typeface="Courier New" panose="02070309020205020404" pitchFamily="49" charset="0"/>
                <a:buChar char="o"/>
              </a:pPr>
              <a:r>
                <a:rPr lang="en-US" dirty="0"/>
                <a:t>Price</a:t>
              </a:r>
            </a:p>
            <a:p>
              <a:pPr marL="285750" indent="-285750" algn="l" rtl="0">
                <a:buFont typeface="Courier New" panose="02070309020205020404" pitchFamily="49" charset="0"/>
                <a:buChar char="o"/>
              </a:pPr>
              <a:r>
                <a:rPr lang="en-US" dirty="0"/>
                <a:t>Number of rooms</a:t>
              </a:r>
            </a:p>
            <a:p>
              <a:pPr marL="285750" indent="-285750" algn="l" rtl="0">
                <a:buFont typeface="Courier New" panose="02070309020205020404" pitchFamily="49" charset="0"/>
                <a:buChar char="o"/>
              </a:pPr>
              <a:r>
                <a:rPr lang="en-US" dirty="0"/>
                <a:t>Floor</a:t>
              </a:r>
            </a:p>
            <a:p>
              <a:pPr marL="285750" indent="-285750" algn="l" rtl="0">
                <a:buFont typeface="Courier New" panose="02070309020205020404" pitchFamily="49" charset="0"/>
                <a:buChar char="o"/>
              </a:pPr>
              <a:r>
                <a:rPr lang="en-US" dirty="0"/>
                <a:t>Size</a:t>
              </a:r>
            </a:p>
          </p:txBody>
        </p:sp>
        <p:sp>
          <p:nvSpPr>
            <p:cNvPr id="12" name="TextBox 11"/>
            <p:cNvSpPr txBox="1"/>
            <p:nvPr/>
          </p:nvSpPr>
          <p:spPr>
            <a:xfrm>
              <a:off x="2797248" y="2985581"/>
              <a:ext cx="2211632" cy="1200329"/>
            </a:xfrm>
            <a:prstGeom prst="rect">
              <a:avLst/>
            </a:prstGeom>
            <a:noFill/>
          </p:spPr>
          <p:txBody>
            <a:bodyPr wrap="square" rtlCol="1">
              <a:spAutoFit/>
            </a:bodyPr>
            <a:lstStyle/>
            <a:p>
              <a:pPr marL="285750" indent="-285750" algn="l" rtl="0">
                <a:buFont typeface="Courier New" panose="02070309020205020404" pitchFamily="49" charset="0"/>
                <a:buChar char="o"/>
              </a:pPr>
              <a:r>
                <a:rPr lang="en-US" dirty="0"/>
                <a:t>State of asset</a:t>
              </a:r>
            </a:p>
            <a:p>
              <a:pPr marL="285750" indent="-285750" algn="l" rtl="0">
                <a:buFont typeface="Courier New" panose="02070309020205020404" pitchFamily="49" charset="0"/>
                <a:buChar char="o"/>
              </a:pPr>
              <a:r>
                <a:rPr lang="en-US" dirty="0"/>
                <a:t>Facilities</a:t>
              </a:r>
            </a:p>
            <a:p>
              <a:pPr marL="285750" indent="-285750" algn="l" rtl="0">
                <a:buFont typeface="Courier New" panose="02070309020205020404" pitchFamily="49" charset="0"/>
                <a:buChar char="o"/>
              </a:pPr>
              <a:r>
                <a:rPr lang="en-US" dirty="0"/>
                <a:t>Entry date</a:t>
              </a:r>
            </a:p>
            <a:p>
              <a:pPr marL="285750" indent="-285750" algn="l" rtl="0">
                <a:buFont typeface="Courier New" panose="02070309020205020404" pitchFamily="49" charset="0"/>
                <a:buChar char="o"/>
              </a:pPr>
              <a:r>
                <a:rPr lang="en-US" dirty="0"/>
                <a:t>And more</a:t>
              </a:r>
              <a:endParaRPr lang="he-IL" dirty="0"/>
            </a:p>
          </p:txBody>
        </p:sp>
      </p:grpSp>
      <p:sp>
        <p:nvSpPr>
          <p:cNvPr id="2" name="כותרת 1"/>
          <p:cNvSpPr>
            <a:spLocks noGrp="1"/>
          </p:cNvSpPr>
          <p:nvPr>
            <p:ph type="title"/>
          </p:nvPr>
        </p:nvSpPr>
        <p:spPr>
          <a:xfrm>
            <a:off x="185370" y="369934"/>
            <a:ext cx="11325910" cy="733836"/>
          </a:xfrm>
        </p:spPr>
        <p:txBody>
          <a:bodyPr>
            <a:noAutofit/>
          </a:bodyPr>
          <a:lstStyle/>
          <a:p>
            <a:r>
              <a:rPr lang="en-US" b="1" i="1" dirty="0">
                <a:solidFill>
                  <a:schemeClr val="accent1">
                    <a:lumMod val="50000"/>
                  </a:schemeClr>
                </a:solidFill>
                <a:latin typeface="Josefin Sans Medium" pitchFamily="2" charset="0"/>
                <a:cs typeface="Aharoni" panose="02010803020104030203" pitchFamily="2" charset="-79"/>
              </a:rPr>
              <a:t>Scraping from “YAD 2”</a:t>
            </a:r>
            <a:endParaRPr lang="he-IL" b="1" i="1" dirty="0">
              <a:solidFill>
                <a:schemeClr val="accent1">
                  <a:lumMod val="50000"/>
                </a:schemeClr>
              </a:solidFill>
              <a:latin typeface="Josefin Sans Medium" pitchFamily="2" charset="0"/>
              <a:cs typeface="Aharoni" panose="02010803020104030203" pitchFamily="2" charset="-79"/>
            </a:endParaRPr>
          </a:p>
        </p:txBody>
      </p:sp>
      <p:sp>
        <p:nvSpPr>
          <p:cNvPr id="5" name="מציין מיקום של מספר שקופית 4"/>
          <p:cNvSpPr>
            <a:spLocks noGrp="1"/>
          </p:cNvSpPr>
          <p:nvPr>
            <p:ph type="sldNum" sz="quarter" idx="12"/>
          </p:nvPr>
        </p:nvSpPr>
        <p:spPr/>
        <p:txBody>
          <a:bodyPr/>
          <a:lstStyle/>
          <a:p>
            <a:fld id="{9470D5C6-ECF9-4E88-B26F-9687F468E69B}" type="slidenum">
              <a:rPr lang="he-IL" smtClean="0"/>
              <a:t>8</a:t>
            </a:fld>
            <a:endParaRPr lang="he-IL"/>
          </a:p>
        </p:txBody>
      </p:sp>
      <p:pic>
        <p:nvPicPr>
          <p:cNvPr id="7" name="תמונה 6" descr="תמונה שמכילה ציור&#10;&#10;התיאור נוצר באופן אוטומטי">
            <a:extLst>
              <a:ext uri="{FF2B5EF4-FFF2-40B4-BE49-F238E27FC236}">
                <a16:creationId xmlns:a16="http://schemas.microsoft.com/office/drawing/2014/main" id="{9106E699-B593-4EB0-94D7-D517C3823B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0736" y="119950"/>
            <a:ext cx="2014857" cy="1133357"/>
          </a:xfrm>
          <a:prstGeom prst="rect">
            <a:avLst/>
          </a:prstGeom>
        </p:spPr>
      </p:pic>
    </p:spTree>
    <p:extLst>
      <p:ext uri="{BB962C8B-B14F-4D97-AF65-F5344CB8AC3E}">
        <p14:creationId xmlns:p14="http://schemas.microsoft.com/office/powerpoint/2010/main" val="1613855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A90F9B8-BCB1-48FC-BA13-31B3DB8935AD}"/>
              </a:ext>
            </a:extLst>
          </p:cNvPr>
          <p:cNvSpPr>
            <a:spLocks noGrp="1"/>
          </p:cNvSpPr>
          <p:nvPr>
            <p:ph type="title"/>
          </p:nvPr>
        </p:nvSpPr>
        <p:spPr>
          <a:xfrm>
            <a:off x="845127" y="150199"/>
            <a:ext cx="10515600" cy="1325562"/>
          </a:xfrm>
        </p:spPr>
        <p:txBody>
          <a:bodyPr>
            <a:normAutofit/>
          </a:bodyPr>
          <a:lstStyle/>
          <a:p>
            <a:pPr algn="ctr"/>
            <a:r>
              <a:rPr lang="en-US" sz="7200" b="1" dirty="0">
                <a:solidFill>
                  <a:schemeClr val="accent1">
                    <a:lumMod val="50000"/>
                  </a:schemeClr>
                </a:solidFill>
                <a:effectLst>
                  <a:outerShdw blurRad="38100" dist="38100" dir="2700000" algn="tl">
                    <a:srgbClr val="000000">
                      <a:alpha val="43137"/>
                    </a:srgbClr>
                  </a:outerShdw>
                </a:effectLst>
                <a:latin typeface="Josefin Sans Medium" pitchFamily="2" charset="0"/>
              </a:rPr>
              <a:t>Data cleaning</a:t>
            </a:r>
          </a:p>
        </p:txBody>
      </p:sp>
      <p:sp>
        <p:nvSpPr>
          <p:cNvPr id="4" name="מציין מיקום של מספר שקופית 3">
            <a:extLst>
              <a:ext uri="{FF2B5EF4-FFF2-40B4-BE49-F238E27FC236}">
                <a16:creationId xmlns:a16="http://schemas.microsoft.com/office/drawing/2014/main" id="{5CDB87AD-543A-4591-803F-26BB010BED43}"/>
              </a:ext>
            </a:extLst>
          </p:cNvPr>
          <p:cNvSpPr>
            <a:spLocks noGrp="1"/>
          </p:cNvSpPr>
          <p:nvPr>
            <p:ph type="sldNum" sz="quarter" idx="12"/>
          </p:nvPr>
        </p:nvSpPr>
        <p:spPr/>
        <p:txBody>
          <a:bodyPr/>
          <a:lstStyle/>
          <a:p>
            <a:fld id="{9470D5C6-ECF9-4E88-B26F-9687F468E69B}" type="slidenum">
              <a:rPr lang="he-IL" smtClean="0"/>
              <a:t>9</a:t>
            </a:fld>
            <a:endParaRPr lang="he-IL"/>
          </a:p>
        </p:txBody>
      </p:sp>
      <p:pic>
        <p:nvPicPr>
          <p:cNvPr id="5" name="מציין מיקום תוכן 4">
            <a:extLst>
              <a:ext uri="{FF2B5EF4-FFF2-40B4-BE49-F238E27FC236}">
                <a16:creationId xmlns:a16="http://schemas.microsoft.com/office/drawing/2014/main" id="{81BE8466-B576-4D43-8AE3-37D6DA4898F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0327" y="1475761"/>
            <a:ext cx="7588800" cy="5063151"/>
          </a:xfrm>
          <a:prstGeom prst="rect">
            <a:avLst/>
          </a:prstGeom>
          <a:ln>
            <a:noFill/>
          </a:ln>
          <a:effectLst>
            <a:softEdge rad="112500"/>
          </a:effectLst>
        </p:spPr>
      </p:pic>
    </p:spTree>
    <p:extLst>
      <p:ext uri="{BB962C8B-B14F-4D97-AF65-F5344CB8AC3E}">
        <p14:creationId xmlns:p14="http://schemas.microsoft.com/office/powerpoint/2010/main" val="2385142954"/>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1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2_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4.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TM02900720[[fn=אינטגרל]]</Template>
  <TotalTime>2762</TotalTime>
  <Words>1833</Words>
  <Application>Microsoft Office PowerPoint</Application>
  <PresentationFormat>מסך רחב</PresentationFormat>
  <Paragraphs>273</Paragraphs>
  <Slides>32</Slides>
  <Notes>1</Notes>
  <HiddenSlides>0</HiddenSlides>
  <MMClips>0</MMClips>
  <ScaleCrop>false</ScaleCrop>
  <HeadingPairs>
    <vt:vector size="6" baseType="variant">
      <vt:variant>
        <vt:lpstr>גופנים בשימוש</vt:lpstr>
      </vt:variant>
      <vt:variant>
        <vt:i4>8</vt:i4>
      </vt:variant>
      <vt:variant>
        <vt:lpstr>ערכת נושא</vt:lpstr>
      </vt:variant>
      <vt:variant>
        <vt:i4>3</vt:i4>
      </vt:variant>
      <vt:variant>
        <vt:lpstr>כותרות שקופיות</vt:lpstr>
      </vt:variant>
      <vt:variant>
        <vt:i4>32</vt:i4>
      </vt:variant>
    </vt:vector>
  </HeadingPairs>
  <TitlesOfParts>
    <vt:vector size="43" baseType="lpstr">
      <vt:lpstr>Arial</vt:lpstr>
      <vt:lpstr>Calibri</vt:lpstr>
      <vt:lpstr>Calibri Light</vt:lpstr>
      <vt:lpstr>Courier New</vt:lpstr>
      <vt:lpstr>Josefin Sans Medium</vt:lpstr>
      <vt:lpstr>Josefin Sans SemiBold</vt:lpstr>
      <vt:lpstr>Wingdings</vt:lpstr>
      <vt:lpstr>Wingdings 2</vt:lpstr>
      <vt:lpstr>HDOfficeLightV0</vt:lpstr>
      <vt:lpstr>1_HDOfficeLightV0</vt:lpstr>
      <vt:lpstr>2_HDOfficeLightV0</vt:lpstr>
      <vt:lpstr>Real-Estate  Israel 2020   ___________________________________________ The pursuit for an asset</vt:lpstr>
      <vt:lpstr>מצגת של PowerPoint‏</vt:lpstr>
      <vt:lpstr>Project files Breakdown</vt:lpstr>
      <vt:lpstr>Summary and introduction </vt:lpstr>
      <vt:lpstr>Main Objectives </vt:lpstr>
      <vt:lpstr>Data Acquisition </vt:lpstr>
      <vt:lpstr>How did we create the database?</vt:lpstr>
      <vt:lpstr>Scraping from “YAD 2”</vt:lpstr>
      <vt:lpstr>Data cleaning</vt:lpstr>
      <vt:lpstr>How did we cleaned our data?</vt:lpstr>
      <vt:lpstr>OUR DATA- Data Cleaning Changes </vt:lpstr>
      <vt:lpstr>Exploratory Data Analysis</vt:lpstr>
      <vt:lpstr>How did we created the charts?</vt:lpstr>
      <vt:lpstr>מצגת של PowerPoint‏</vt:lpstr>
      <vt:lpstr>Popularity- most rent/sale offers per city</vt:lpstr>
      <vt:lpstr>מצגת של PowerPoint‏</vt:lpstr>
      <vt:lpstr>In which cities the cost of living is the most expensive?</vt:lpstr>
      <vt:lpstr>מצגת של PowerPoint‏</vt:lpstr>
      <vt:lpstr>מצגת של PowerPoint‏</vt:lpstr>
      <vt:lpstr>Best values – Which cities gives the best values for money</vt:lpstr>
      <vt:lpstr>מצגת של PowerPoint‏</vt:lpstr>
      <vt:lpstr>מצגת של PowerPoint‏</vt:lpstr>
      <vt:lpstr>From this graph, we can see that in April the prices were at their peak for sale and rent.   </vt:lpstr>
      <vt:lpstr>מצגת של PowerPoint‏</vt:lpstr>
      <vt:lpstr>Predicative Machine learning Experiments</vt:lpstr>
      <vt:lpstr>Supervised Machine learning</vt:lpstr>
      <vt:lpstr>Linear regression and Lasso</vt:lpstr>
      <vt:lpstr>Random Forest Regressor</vt:lpstr>
      <vt:lpstr>Deploying the models to an Web App</vt:lpstr>
      <vt:lpstr>Price Prediction – Web App</vt:lpstr>
      <vt:lpstr>מצגת של PowerPoint‏</vt:lpstr>
      <vt:lpstr>Conclusion and Interpretation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 - The pursuit of finding a home in Israel -</dc:title>
  <dc:creator>Yarin Mordechay</dc:creator>
  <cp:lastModifiedBy>משה ג'ורג'</cp:lastModifiedBy>
  <cp:revision>151</cp:revision>
  <dcterms:created xsi:type="dcterms:W3CDTF">2020-07-12T06:59:18Z</dcterms:created>
  <dcterms:modified xsi:type="dcterms:W3CDTF">2020-07-16T13:11:44Z</dcterms:modified>
</cp:coreProperties>
</file>